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87" r:id="rId3"/>
    <p:sldId id="288" r:id="rId4"/>
    <p:sldId id="289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07" autoAdjust="0"/>
  </p:normalViewPr>
  <p:slideViewPr>
    <p:cSldViewPr snapToGrid="0">
      <p:cViewPr varScale="1">
        <p:scale>
          <a:sx n="89" d="100"/>
          <a:sy n="89" d="100"/>
        </p:scale>
        <p:origin x="432" y="53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75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9FB7A7-5560-4AC0-94C8-D1576AD853A4}" type="datetime1">
              <a:rPr lang="tr-TR" smtClean="0"/>
              <a:t>27.05.2021</a:t>
            </a:fld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B70F32-A3D9-4E11-A061-2096FA745AFF}" type="datetime1">
              <a:rPr lang="tr-TR" smtClean="0"/>
              <a:pPr/>
              <a:t>27.05.2021</a:t>
            </a:fld>
            <a:endParaRPr lang="tr-TR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dirty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dirty="0"/>
              <a:t>Asıl metin stillerini düzenle</a:t>
            </a:r>
          </a:p>
          <a:p>
            <a:pPr lvl="1" rtl="0"/>
            <a:r>
              <a:rPr lang="tr-TR" dirty="0"/>
              <a:t>İkinci düzey</a:t>
            </a:r>
          </a:p>
          <a:p>
            <a:pPr lvl="2" rtl="0"/>
            <a:r>
              <a:rPr lang="tr-TR" dirty="0"/>
              <a:t>Üçüncü düzey</a:t>
            </a:r>
          </a:p>
          <a:p>
            <a:pPr lvl="3" rtl="0"/>
            <a:r>
              <a:rPr lang="tr-TR" dirty="0"/>
              <a:t>Dördüncü düzey</a:t>
            </a:r>
          </a:p>
          <a:p>
            <a:pPr lvl="4" rtl="0"/>
            <a:r>
              <a:rPr lang="tr-TR" dirty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649DAF-093F-4482-AA38-346E9A2DEE94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678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şlık Slaydı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sim Yer Tutucusu 31">
            <a:extLst>
              <a:ext uri="{FF2B5EF4-FFF2-40B4-BE49-F238E27FC236}">
                <a16:creationId xmlns:a16="http://schemas.microsoft.com/office/drawing/2014/main" xmlns="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dirty="0"/>
              <a:t>Resmi Buraya Ekleyin veya Sürükleyip Bırakın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rtlCol="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dirty="0"/>
              <a:t>Ana başlık stilini </a:t>
            </a:r>
            <a:br>
              <a:rPr lang="tr-TR" dirty="0"/>
            </a:br>
            <a:r>
              <a:rPr lang="tr-TR" dirty="0"/>
              <a:t>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 rtlCol="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dirty="0"/>
              <a:t>Asıl alt başlık stilini düzenlemek için tıklatın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10" name="Alt Bilgi Yer Tutucusu 9">
            <a:extLst>
              <a:ext uri="{FF2B5EF4-FFF2-40B4-BE49-F238E27FC236}">
                <a16:creationId xmlns:a16="http://schemas.microsoft.com/office/drawing/2014/main" xmlns="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dirty="0"/>
              <a:t>Alt bilgi ekleme</a:t>
            </a:r>
          </a:p>
        </p:txBody>
      </p:sp>
      <p:sp>
        <p:nvSpPr>
          <p:cNvPr id="11" name="Slayt Numarası Yer Tutucusu 10">
            <a:extLst>
              <a:ext uri="{FF2B5EF4-FFF2-40B4-BE49-F238E27FC236}">
                <a16:creationId xmlns:a16="http://schemas.microsoft.com/office/drawing/2014/main" xmlns="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8" name="Metin Yer Tutucusu 7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12" name="Metin Yer Tutucusu 11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tr-TR"/>
              <a:t>Asıl metin stillerini düzenlemek için tıklatın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ütun Kutu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dirty="0"/>
              <a:t>Alt bilgi ekleme</a:t>
            </a:r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xmlns="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11" name="Metin Yer Tutucusu 10">
            <a:extLst>
              <a:ext uri="{FF2B5EF4-FFF2-40B4-BE49-F238E27FC236}">
                <a16:creationId xmlns:a16="http://schemas.microsoft.com/office/drawing/2014/main" xmlns="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9" name="Metin Yer Tutucusu 8">
            <a:extLst>
              <a:ext uri="{FF2B5EF4-FFF2-40B4-BE49-F238E27FC236}">
                <a16:creationId xmlns:a16="http://schemas.microsoft.com/office/drawing/2014/main" xmlns="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tr-TR" dirty="0"/>
              <a:t>Alt Üst Bilgi</a:t>
            </a:r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xmlns="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tr-TR" dirty="0"/>
              <a:t>Bölüm 1 Başlığı</a:t>
            </a:r>
          </a:p>
        </p:txBody>
      </p:sp>
      <p:sp>
        <p:nvSpPr>
          <p:cNvPr id="12" name="Metin Yer Tutucusu 11">
            <a:extLst>
              <a:ext uri="{FF2B5EF4-FFF2-40B4-BE49-F238E27FC236}">
                <a16:creationId xmlns:a16="http://schemas.microsoft.com/office/drawing/2014/main" xmlns="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tr-TR" dirty="0"/>
              <a:t>Bölüm 2 Başlığı</a:t>
            </a:r>
          </a:p>
        </p:txBody>
      </p:sp>
      <p:sp>
        <p:nvSpPr>
          <p:cNvPr id="14" name="Metin Yer Tutucusu 13">
            <a:extLst>
              <a:ext uri="{FF2B5EF4-FFF2-40B4-BE49-F238E27FC236}">
                <a16:creationId xmlns:a16="http://schemas.microsoft.com/office/drawing/2014/main" xmlns="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tr-TR" dirty="0"/>
              <a:t>Bölüm 3 Başlığı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man Çizelge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dirty="0"/>
              <a:t>Alt bilgi ekleme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13" name="Metin Yer Tutucusu 8">
            <a:extLst>
              <a:ext uri="{FF2B5EF4-FFF2-40B4-BE49-F238E27FC236}">
                <a16:creationId xmlns:a16="http://schemas.microsoft.com/office/drawing/2014/main" xmlns="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tr-TR" dirty="0"/>
              <a:t>Alt Üst Bilgi</a:t>
            </a:r>
          </a:p>
        </p:txBody>
      </p:sp>
      <p:cxnSp>
        <p:nvCxnSpPr>
          <p:cNvPr id="15" name="Düz Ok Bağlayıcı 14">
            <a:extLst>
              <a:ext uri="{FF2B5EF4-FFF2-40B4-BE49-F238E27FC236}">
                <a16:creationId xmlns:a16="http://schemas.microsoft.com/office/drawing/2014/main" xmlns="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etin Yer Tutucusu 10">
            <a:extLst>
              <a:ext uri="{FF2B5EF4-FFF2-40B4-BE49-F238E27FC236}">
                <a16:creationId xmlns:a16="http://schemas.microsoft.com/office/drawing/2014/main" xmlns="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Yıl</a:t>
            </a:r>
          </a:p>
        </p:txBody>
      </p:sp>
      <p:sp>
        <p:nvSpPr>
          <p:cNvPr id="17" name="Metin Yer Tutucusu 10">
            <a:extLst>
              <a:ext uri="{FF2B5EF4-FFF2-40B4-BE49-F238E27FC236}">
                <a16:creationId xmlns:a16="http://schemas.microsoft.com/office/drawing/2014/main" xmlns="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AA</a:t>
            </a:r>
          </a:p>
        </p:txBody>
      </p:sp>
      <p:sp>
        <p:nvSpPr>
          <p:cNvPr id="21" name="Metin Yer Tutucusu 10">
            <a:extLst>
              <a:ext uri="{FF2B5EF4-FFF2-40B4-BE49-F238E27FC236}">
                <a16:creationId xmlns:a16="http://schemas.microsoft.com/office/drawing/2014/main" xmlns="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AA</a:t>
            </a:r>
          </a:p>
        </p:txBody>
      </p:sp>
      <p:sp>
        <p:nvSpPr>
          <p:cNvPr id="22" name="Metin Yer Tutucusu 10">
            <a:extLst>
              <a:ext uri="{FF2B5EF4-FFF2-40B4-BE49-F238E27FC236}">
                <a16:creationId xmlns:a16="http://schemas.microsoft.com/office/drawing/2014/main" xmlns="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AA</a:t>
            </a:r>
          </a:p>
        </p:txBody>
      </p:sp>
      <p:sp>
        <p:nvSpPr>
          <p:cNvPr id="25" name="Metin Yer Tutucusu 10">
            <a:extLst>
              <a:ext uri="{FF2B5EF4-FFF2-40B4-BE49-F238E27FC236}">
                <a16:creationId xmlns:a16="http://schemas.microsoft.com/office/drawing/2014/main" xmlns="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 rtl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AA</a:t>
            </a:r>
          </a:p>
        </p:txBody>
      </p:sp>
      <p:sp>
        <p:nvSpPr>
          <p:cNvPr id="26" name="Metin Yer Tutucusu 10">
            <a:extLst>
              <a:ext uri="{FF2B5EF4-FFF2-40B4-BE49-F238E27FC236}">
                <a16:creationId xmlns:a16="http://schemas.microsoft.com/office/drawing/2014/main" xmlns="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Yıl</a:t>
            </a:r>
          </a:p>
        </p:txBody>
      </p:sp>
      <p:sp>
        <p:nvSpPr>
          <p:cNvPr id="28" name="Metin Yer Tutucusu 10">
            <a:extLst>
              <a:ext uri="{FF2B5EF4-FFF2-40B4-BE49-F238E27FC236}">
                <a16:creationId xmlns:a16="http://schemas.microsoft.com/office/drawing/2014/main" xmlns="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 rtl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AA</a:t>
            </a:r>
          </a:p>
        </p:txBody>
      </p:sp>
      <p:sp>
        <p:nvSpPr>
          <p:cNvPr id="30" name="Metin Yer Tutucusu 10">
            <a:extLst>
              <a:ext uri="{FF2B5EF4-FFF2-40B4-BE49-F238E27FC236}">
                <a16:creationId xmlns:a16="http://schemas.microsoft.com/office/drawing/2014/main" xmlns="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 rtl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AA</a:t>
            </a:r>
          </a:p>
        </p:txBody>
      </p:sp>
      <p:sp>
        <p:nvSpPr>
          <p:cNvPr id="31" name="Metin Yer Tutucusu 10">
            <a:extLst>
              <a:ext uri="{FF2B5EF4-FFF2-40B4-BE49-F238E27FC236}">
                <a16:creationId xmlns:a16="http://schemas.microsoft.com/office/drawing/2014/main" xmlns="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 rtl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AA</a:t>
            </a:r>
          </a:p>
        </p:txBody>
      </p:sp>
      <p:sp>
        <p:nvSpPr>
          <p:cNvPr id="32" name="Metin Yer Tutucusu 10">
            <a:extLst>
              <a:ext uri="{FF2B5EF4-FFF2-40B4-BE49-F238E27FC236}">
                <a16:creationId xmlns:a16="http://schemas.microsoft.com/office/drawing/2014/main" xmlns="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 rtl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AA</a:t>
            </a:r>
          </a:p>
        </p:txBody>
      </p:sp>
      <p:sp>
        <p:nvSpPr>
          <p:cNvPr id="33" name="Metin Yer Tutucusu 10">
            <a:extLst>
              <a:ext uri="{FF2B5EF4-FFF2-40B4-BE49-F238E27FC236}">
                <a16:creationId xmlns:a16="http://schemas.microsoft.com/office/drawing/2014/main" xmlns="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 rtl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AA</a:t>
            </a:r>
          </a:p>
        </p:txBody>
      </p:sp>
      <p:sp>
        <p:nvSpPr>
          <p:cNvPr id="34" name="Metin Yer Tutucusu 10">
            <a:extLst>
              <a:ext uri="{FF2B5EF4-FFF2-40B4-BE49-F238E27FC236}">
                <a16:creationId xmlns:a16="http://schemas.microsoft.com/office/drawing/2014/main" xmlns="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 rtl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AA</a:t>
            </a:r>
          </a:p>
        </p:txBody>
      </p:sp>
      <p:sp>
        <p:nvSpPr>
          <p:cNvPr id="35" name="Metin Yer Tutucusu 10">
            <a:extLst>
              <a:ext uri="{FF2B5EF4-FFF2-40B4-BE49-F238E27FC236}">
                <a16:creationId xmlns:a16="http://schemas.microsoft.com/office/drawing/2014/main" xmlns="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 rtl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AA</a:t>
            </a:r>
          </a:p>
        </p:txBody>
      </p:sp>
      <p:sp>
        <p:nvSpPr>
          <p:cNvPr id="36" name="Metin Yer Tutucusu 10">
            <a:extLst>
              <a:ext uri="{FF2B5EF4-FFF2-40B4-BE49-F238E27FC236}">
                <a16:creationId xmlns:a16="http://schemas.microsoft.com/office/drawing/2014/main" xmlns="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 rtl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AA</a:t>
            </a:r>
          </a:p>
        </p:txBody>
      </p:sp>
      <p:sp>
        <p:nvSpPr>
          <p:cNvPr id="37" name="Metin Yer Tutucusu 10">
            <a:extLst>
              <a:ext uri="{FF2B5EF4-FFF2-40B4-BE49-F238E27FC236}">
                <a16:creationId xmlns:a16="http://schemas.microsoft.com/office/drawing/2014/main" xmlns="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 rtl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AA</a:t>
            </a:r>
          </a:p>
        </p:txBody>
      </p:sp>
      <p:sp>
        <p:nvSpPr>
          <p:cNvPr id="38" name="Metin Yer Tutucusu 10">
            <a:extLst>
              <a:ext uri="{FF2B5EF4-FFF2-40B4-BE49-F238E27FC236}">
                <a16:creationId xmlns:a16="http://schemas.microsoft.com/office/drawing/2014/main" xmlns="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 rtl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AA</a:t>
            </a:r>
          </a:p>
        </p:txBody>
      </p:sp>
      <p:sp>
        <p:nvSpPr>
          <p:cNvPr id="39" name="Metin Yer Tutucusu 10">
            <a:extLst>
              <a:ext uri="{FF2B5EF4-FFF2-40B4-BE49-F238E27FC236}">
                <a16:creationId xmlns:a16="http://schemas.microsoft.com/office/drawing/2014/main" xmlns="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 rtl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AA</a:t>
            </a:r>
          </a:p>
        </p:txBody>
      </p:sp>
      <p:sp>
        <p:nvSpPr>
          <p:cNvPr id="40" name="Metin Yer Tutucusu 10">
            <a:extLst>
              <a:ext uri="{FF2B5EF4-FFF2-40B4-BE49-F238E27FC236}">
                <a16:creationId xmlns:a16="http://schemas.microsoft.com/office/drawing/2014/main" xmlns="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 rtl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AA</a:t>
            </a:r>
          </a:p>
        </p:txBody>
      </p:sp>
      <p:sp>
        <p:nvSpPr>
          <p:cNvPr id="41" name="Metin Yer Tutucusu 10">
            <a:extLst>
              <a:ext uri="{FF2B5EF4-FFF2-40B4-BE49-F238E27FC236}">
                <a16:creationId xmlns:a16="http://schemas.microsoft.com/office/drawing/2014/main" xmlns="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 rtl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AA</a:t>
            </a:r>
          </a:p>
        </p:txBody>
      </p:sp>
      <p:sp>
        <p:nvSpPr>
          <p:cNvPr id="42" name="Metin Yer Tutucusu 10">
            <a:extLst>
              <a:ext uri="{FF2B5EF4-FFF2-40B4-BE49-F238E27FC236}">
                <a16:creationId xmlns:a16="http://schemas.microsoft.com/office/drawing/2014/main" xmlns="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 rtl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AA</a:t>
            </a:r>
          </a:p>
        </p:txBody>
      </p:sp>
      <p:sp>
        <p:nvSpPr>
          <p:cNvPr id="43" name="Metin Yer Tutucusu 10">
            <a:extLst>
              <a:ext uri="{FF2B5EF4-FFF2-40B4-BE49-F238E27FC236}">
                <a16:creationId xmlns:a16="http://schemas.microsoft.com/office/drawing/2014/main" xmlns="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 rtl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AA</a:t>
            </a:r>
          </a:p>
        </p:txBody>
      </p:sp>
      <p:sp>
        <p:nvSpPr>
          <p:cNvPr id="44" name="Metin Yer Tutucusu 10">
            <a:extLst>
              <a:ext uri="{FF2B5EF4-FFF2-40B4-BE49-F238E27FC236}">
                <a16:creationId xmlns:a16="http://schemas.microsoft.com/office/drawing/2014/main" xmlns="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 rtl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AA</a:t>
            </a:r>
          </a:p>
        </p:txBody>
      </p:sp>
      <p:sp>
        <p:nvSpPr>
          <p:cNvPr id="45" name="Metin Yer Tutucusu 10">
            <a:extLst>
              <a:ext uri="{FF2B5EF4-FFF2-40B4-BE49-F238E27FC236}">
                <a16:creationId xmlns:a16="http://schemas.microsoft.com/office/drawing/2014/main" xmlns="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 rtl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AA</a:t>
            </a:r>
          </a:p>
        </p:txBody>
      </p:sp>
      <p:sp>
        <p:nvSpPr>
          <p:cNvPr id="46" name="Metin Yer Tutucusu 10">
            <a:extLst>
              <a:ext uri="{FF2B5EF4-FFF2-40B4-BE49-F238E27FC236}">
                <a16:creationId xmlns:a16="http://schemas.microsoft.com/office/drawing/2014/main" xmlns="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 rtl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AA</a:t>
            </a:r>
          </a:p>
        </p:txBody>
      </p:sp>
      <p:sp>
        <p:nvSpPr>
          <p:cNvPr id="47" name="Metin Yer Tutucusu 10">
            <a:extLst>
              <a:ext uri="{FF2B5EF4-FFF2-40B4-BE49-F238E27FC236}">
                <a16:creationId xmlns:a16="http://schemas.microsoft.com/office/drawing/2014/main" xmlns="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 rtl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AA</a:t>
            </a:r>
          </a:p>
        </p:txBody>
      </p:sp>
      <p:sp>
        <p:nvSpPr>
          <p:cNvPr id="48" name="Metin Yer Tutucusu 10">
            <a:extLst>
              <a:ext uri="{FF2B5EF4-FFF2-40B4-BE49-F238E27FC236}">
                <a16:creationId xmlns:a16="http://schemas.microsoft.com/office/drawing/2014/main" xmlns="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 rtl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AA</a:t>
            </a:r>
          </a:p>
        </p:txBody>
      </p:sp>
      <p:sp>
        <p:nvSpPr>
          <p:cNvPr id="49" name="Metin Yer Tutucusu 3">
            <a:extLst>
              <a:ext uri="{FF2B5EF4-FFF2-40B4-BE49-F238E27FC236}">
                <a16:creationId xmlns:a16="http://schemas.microsoft.com/office/drawing/2014/main" xmlns="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Öğe Başlığı</a:t>
            </a:r>
          </a:p>
        </p:txBody>
      </p:sp>
      <p:sp>
        <p:nvSpPr>
          <p:cNvPr id="50" name="Metin Yer Tutucusu 36">
            <a:extLst>
              <a:ext uri="{FF2B5EF4-FFF2-40B4-BE49-F238E27FC236}">
                <a16:creationId xmlns:a16="http://schemas.microsoft.com/office/drawing/2014/main" xmlns="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tr-TR" dirty="0"/>
              <a:t>Ay, Yıl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kip 3 Üye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dirty="0"/>
              <a:t>Alt bilgi ekleme</a:t>
            </a:r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tr-TR" dirty="0"/>
              <a:t>Başlık</a:t>
            </a:r>
          </a:p>
        </p:txBody>
      </p:sp>
      <p:sp>
        <p:nvSpPr>
          <p:cNvPr id="13" name="Metin Yer Tutucusu 12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tr-TR" dirty="0"/>
              <a:t>Başlık</a:t>
            </a:r>
          </a:p>
        </p:txBody>
      </p:sp>
      <p:sp>
        <p:nvSpPr>
          <p:cNvPr id="15" name="Metin Yer Tutucusu 14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tr-TR" dirty="0"/>
              <a:t>Başlık</a:t>
            </a:r>
          </a:p>
        </p:txBody>
      </p:sp>
      <p:sp>
        <p:nvSpPr>
          <p:cNvPr id="10" name="Metin Yer Tutucusu 9">
            <a:extLst>
              <a:ext uri="{FF2B5EF4-FFF2-40B4-BE49-F238E27FC236}">
                <a16:creationId xmlns:a16="http://schemas.microsoft.com/office/drawing/2014/main" xmlns="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tr-TR" dirty="0"/>
              <a:t>Ad</a:t>
            </a:r>
          </a:p>
        </p:txBody>
      </p:sp>
      <p:sp>
        <p:nvSpPr>
          <p:cNvPr id="12" name="Metin Yer Tutucusu 11">
            <a:extLst>
              <a:ext uri="{FF2B5EF4-FFF2-40B4-BE49-F238E27FC236}">
                <a16:creationId xmlns:a16="http://schemas.microsoft.com/office/drawing/2014/main" xmlns="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tr-TR" dirty="0"/>
              <a:t>Ad</a:t>
            </a:r>
          </a:p>
        </p:txBody>
      </p:sp>
      <p:sp>
        <p:nvSpPr>
          <p:cNvPr id="16" name="Metin Yer Tutucusu 15">
            <a:extLst>
              <a:ext uri="{FF2B5EF4-FFF2-40B4-BE49-F238E27FC236}">
                <a16:creationId xmlns:a16="http://schemas.microsoft.com/office/drawing/2014/main" xmlns="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tr-TR" dirty="0"/>
              <a:t>Ad</a:t>
            </a:r>
          </a:p>
        </p:txBody>
      </p:sp>
      <p:sp>
        <p:nvSpPr>
          <p:cNvPr id="24" name="Resim Yer Tutucusu 22">
            <a:extLst>
              <a:ext uri="{FF2B5EF4-FFF2-40B4-BE49-F238E27FC236}">
                <a16:creationId xmlns:a16="http://schemas.microsoft.com/office/drawing/2014/main" xmlns="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tr-TR"/>
              <a:t>Resim eklemek için simgeyi tıklatın</a:t>
            </a:r>
            <a:endParaRPr lang="tr-TR" dirty="0"/>
          </a:p>
        </p:txBody>
      </p:sp>
      <p:sp>
        <p:nvSpPr>
          <p:cNvPr id="25" name="Resim Yer Tutucusu 22">
            <a:extLst>
              <a:ext uri="{FF2B5EF4-FFF2-40B4-BE49-F238E27FC236}">
                <a16:creationId xmlns:a16="http://schemas.microsoft.com/office/drawing/2014/main" xmlns="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tr-TR"/>
              <a:t>Resim eklemek için simgeyi tıklatın</a:t>
            </a:r>
            <a:endParaRPr lang="tr-TR" dirty="0"/>
          </a:p>
        </p:txBody>
      </p:sp>
      <p:sp>
        <p:nvSpPr>
          <p:cNvPr id="26" name="Resim Yer Tutucusu 22">
            <a:extLst>
              <a:ext uri="{FF2B5EF4-FFF2-40B4-BE49-F238E27FC236}">
                <a16:creationId xmlns:a16="http://schemas.microsoft.com/office/drawing/2014/main" xmlns="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tr-TR"/>
              <a:t>Resim eklemek için simgeyi tıklatın</a:t>
            </a:r>
            <a:endParaRPr lang="tr-TR" dirty="0"/>
          </a:p>
        </p:txBody>
      </p:sp>
      <p:sp>
        <p:nvSpPr>
          <p:cNvPr id="9" name="Metin Yer Tutucusu 8">
            <a:extLst>
              <a:ext uri="{FF2B5EF4-FFF2-40B4-BE49-F238E27FC236}">
                <a16:creationId xmlns:a16="http://schemas.microsoft.com/office/drawing/2014/main" xmlns="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tr-TR" dirty="0"/>
              <a:t>Alt Üst Bilgi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xmlns="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tr-TR" dirty="0"/>
              <a:t>Kısa Biyografi</a:t>
            </a:r>
          </a:p>
        </p:txBody>
      </p:sp>
      <p:sp>
        <p:nvSpPr>
          <p:cNvPr id="11" name="Metin Yer Tutucusu 10">
            <a:extLst>
              <a:ext uri="{FF2B5EF4-FFF2-40B4-BE49-F238E27FC236}">
                <a16:creationId xmlns:a16="http://schemas.microsoft.com/office/drawing/2014/main" xmlns="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tr-TR" dirty="0"/>
              <a:t>Kısa Biyografi</a:t>
            </a:r>
          </a:p>
        </p:txBody>
      </p:sp>
      <p:sp>
        <p:nvSpPr>
          <p:cNvPr id="17" name="Metin Yer Tutucusu 16">
            <a:extLst>
              <a:ext uri="{FF2B5EF4-FFF2-40B4-BE49-F238E27FC236}">
                <a16:creationId xmlns:a16="http://schemas.microsoft.com/office/drawing/2014/main" xmlns="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tr-TR" dirty="0"/>
              <a:t>Kısa Biyografi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kip 6 Üyele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dirty="0"/>
              <a:t>Alt bilgi ekleme</a:t>
            </a:r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tr-TR" dirty="0"/>
              <a:t>Başlık</a:t>
            </a:r>
          </a:p>
        </p:txBody>
      </p:sp>
      <p:sp>
        <p:nvSpPr>
          <p:cNvPr id="13" name="Metin Yer Tutucusu 12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tr-TR" dirty="0"/>
              <a:t>Başlık</a:t>
            </a:r>
          </a:p>
        </p:txBody>
      </p:sp>
      <p:sp>
        <p:nvSpPr>
          <p:cNvPr id="15" name="Metin Yer Tutucusu 14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tr-TR" dirty="0"/>
              <a:t>Başlık</a:t>
            </a:r>
          </a:p>
        </p:txBody>
      </p:sp>
      <p:sp>
        <p:nvSpPr>
          <p:cNvPr id="17" name="Metin Yer Tutucusu 16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tr-TR" dirty="0"/>
              <a:t>Başlık</a:t>
            </a:r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xmlns="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tr-TR" dirty="0"/>
              <a:t>Tam Ad</a:t>
            </a:r>
          </a:p>
        </p:txBody>
      </p:sp>
      <p:sp>
        <p:nvSpPr>
          <p:cNvPr id="10" name="Metin Yer Tutucusu 9">
            <a:extLst>
              <a:ext uri="{FF2B5EF4-FFF2-40B4-BE49-F238E27FC236}">
                <a16:creationId xmlns:a16="http://schemas.microsoft.com/office/drawing/2014/main" xmlns="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tr-TR" dirty="0"/>
              <a:t>Tam Ad</a:t>
            </a:r>
          </a:p>
        </p:txBody>
      </p:sp>
      <p:sp>
        <p:nvSpPr>
          <p:cNvPr id="12" name="Metin Yer Tutucusu 11">
            <a:extLst>
              <a:ext uri="{FF2B5EF4-FFF2-40B4-BE49-F238E27FC236}">
                <a16:creationId xmlns:a16="http://schemas.microsoft.com/office/drawing/2014/main" xmlns="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tr-TR" dirty="0"/>
              <a:t>Tam Ad</a:t>
            </a:r>
          </a:p>
        </p:txBody>
      </p:sp>
      <p:sp>
        <p:nvSpPr>
          <p:cNvPr id="16" name="Metin Yer Tutucusu 15">
            <a:extLst>
              <a:ext uri="{FF2B5EF4-FFF2-40B4-BE49-F238E27FC236}">
                <a16:creationId xmlns:a16="http://schemas.microsoft.com/office/drawing/2014/main" xmlns="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tr-TR" dirty="0"/>
              <a:t>Tam Ad</a:t>
            </a:r>
          </a:p>
        </p:txBody>
      </p:sp>
      <p:sp>
        <p:nvSpPr>
          <p:cNvPr id="19" name="Metin Yer Tutucusu 18">
            <a:extLst>
              <a:ext uri="{FF2B5EF4-FFF2-40B4-BE49-F238E27FC236}">
                <a16:creationId xmlns:a16="http://schemas.microsoft.com/office/drawing/2014/main" xmlns="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tr-TR" dirty="0"/>
              <a:t>Tam Ad</a:t>
            </a:r>
          </a:p>
        </p:txBody>
      </p:sp>
      <p:sp>
        <p:nvSpPr>
          <p:cNvPr id="21" name="Metin Yer Tutucusu 20">
            <a:extLst>
              <a:ext uri="{FF2B5EF4-FFF2-40B4-BE49-F238E27FC236}">
                <a16:creationId xmlns:a16="http://schemas.microsoft.com/office/drawing/2014/main" xmlns="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tr-TR" dirty="0"/>
              <a:t>Başlık</a:t>
            </a:r>
          </a:p>
        </p:txBody>
      </p:sp>
      <p:sp>
        <p:nvSpPr>
          <p:cNvPr id="23" name="Resim Yer Tutucusu 22">
            <a:extLst>
              <a:ext uri="{FF2B5EF4-FFF2-40B4-BE49-F238E27FC236}">
                <a16:creationId xmlns:a16="http://schemas.microsoft.com/office/drawing/2014/main" xmlns="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tr-TR"/>
              <a:t>Resim eklemek için simgeyi tıklatın</a:t>
            </a:r>
            <a:endParaRPr lang="tr-TR" dirty="0"/>
          </a:p>
        </p:txBody>
      </p:sp>
      <p:sp>
        <p:nvSpPr>
          <p:cNvPr id="24" name="Resim Yer Tutucusu 22">
            <a:extLst>
              <a:ext uri="{FF2B5EF4-FFF2-40B4-BE49-F238E27FC236}">
                <a16:creationId xmlns:a16="http://schemas.microsoft.com/office/drawing/2014/main" xmlns="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tr-TR"/>
              <a:t>Resim eklemek için simgeyi tıklatın</a:t>
            </a:r>
            <a:endParaRPr lang="tr-TR" dirty="0"/>
          </a:p>
        </p:txBody>
      </p:sp>
      <p:sp>
        <p:nvSpPr>
          <p:cNvPr id="25" name="Resim Yer Tutucusu 22">
            <a:extLst>
              <a:ext uri="{FF2B5EF4-FFF2-40B4-BE49-F238E27FC236}">
                <a16:creationId xmlns:a16="http://schemas.microsoft.com/office/drawing/2014/main" xmlns="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tr-TR"/>
              <a:t>Resim eklemek için simgeyi tıklatın</a:t>
            </a:r>
            <a:endParaRPr lang="tr-TR" dirty="0"/>
          </a:p>
        </p:txBody>
      </p:sp>
      <p:sp>
        <p:nvSpPr>
          <p:cNvPr id="26" name="Resim Yer Tutucusu 22">
            <a:extLst>
              <a:ext uri="{FF2B5EF4-FFF2-40B4-BE49-F238E27FC236}">
                <a16:creationId xmlns:a16="http://schemas.microsoft.com/office/drawing/2014/main" xmlns="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tr-TR"/>
              <a:t>Resim eklemek için simgeyi tıklatın</a:t>
            </a:r>
            <a:endParaRPr lang="tr-TR" dirty="0"/>
          </a:p>
        </p:txBody>
      </p:sp>
      <p:sp>
        <p:nvSpPr>
          <p:cNvPr id="27" name="Resim Yer Tutucusu 22">
            <a:extLst>
              <a:ext uri="{FF2B5EF4-FFF2-40B4-BE49-F238E27FC236}">
                <a16:creationId xmlns:a16="http://schemas.microsoft.com/office/drawing/2014/main" xmlns="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tr-TR"/>
              <a:t>Resim eklemek için simgeyi tıklatın</a:t>
            </a:r>
            <a:endParaRPr lang="tr-TR" dirty="0"/>
          </a:p>
        </p:txBody>
      </p:sp>
      <p:sp>
        <p:nvSpPr>
          <p:cNvPr id="20" name="Resim Yer Tutucusu 22">
            <a:extLst>
              <a:ext uri="{FF2B5EF4-FFF2-40B4-BE49-F238E27FC236}">
                <a16:creationId xmlns:a16="http://schemas.microsoft.com/office/drawing/2014/main" xmlns="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tr-TR"/>
              <a:t>Resim eklemek için simgeyi tıklatın</a:t>
            </a:r>
            <a:endParaRPr lang="tr-TR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xmlns="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tr-TR" dirty="0"/>
              <a:t>Tam Ad</a:t>
            </a:r>
          </a:p>
        </p:txBody>
      </p:sp>
      <p:sp>
        <p:nvSpPr>
          <p:cNvPr id="11" name="Metin Yer Tutucusu 10">
            <a:extLst>
              <a:ext uri="{FF2B5EF4-FFF2-40B4-BE49-F238E27FC236}">
                <a16:creationId xmlns:a16="http://schemas.microsoft.com/office/drawing/2014/main" xmlns="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tr-TR" dirty="0"/>
              <a:t>Başlık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lnızca Başlık ve Alt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erbest Form: Şekil 28">
            <a:extLst>
              <a:ext uri="{FF2B5EF4-FFF2-40B4-BE49-F238E27FC236}">
                <a16:creationId xmlns:a16="http://schemas.microsoft.com/office/drawing/2014/main" xmlns="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7" name="Serbest Form: Şekil 26">
            <a:extLst>
              <a:ext uri="{FF2B5EF4-FFF2-40B4-BE49-F238E27FC236}">
                <a16:creationId xmlns:a16="http://schemas.microsoft.com/office/drawing/2014/main" xmlns="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dirty="0"/>
              <a:t>Alt bilgi ekleme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14" name="Serbest Form: Şekil 13">
            <a:extLst>
              <a:ext uri="{FF2B5EF4-FFF2-40B4-BE49-F238E27FC236}">
                <a16:creationId xmlns:a16="http://schemas.microsoft.com/office/drawing/2014/main" xmlns="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19" name="Serbest Form: Şekil 18">
            <a:extLst>
              <a:ext uri="{FF2B5EF4-FFF2-40B4-BE49-F238E27FC236}">
                <a16:creationId xmlns:a16="http://schemas.microsoft.com/office/drawing/2014/main" xmlns="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18" name="Serbest Form: Şekil 17">
            <a:extLst>
              <a:ext uri="{FF2B5EF4-FFF2-40B4-BE49-F238E27FC236}">
                <a16:creationId xmlns:a16="http://schemas.microsoft.com/office/drawing/2014/main" xmlns="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0" name="Serbest Form: Şekil 19">
            <a:extLst>
              <a:ext uri="{FF2B5EF4-FFF2-40B4-BE49-F238E27FC236}">
                <a16:creationId xmlns:a16="http://schemas.microsoft.com/office/drawing/2014/main" xmlns="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4" name="Serbest Form: Şekil 23">
            <a:extLst>
              <a:ext uri="{FF2B5EF4-FFF2-40B4-BE49-F238E27FC236}">
                <a16:creationId xmlns:a16="http://schemas.microsoft.com/office/drawing/2014/main" xmlns="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3" name="Serbest Form: Şekil 22">
            <a:extLst>
              <a:ext uri="{FF2B5EF4-FFF2-40B4-BE49-F238E27FC236}">
                <a16:creationId xmlns:a16="http://schemas.microsoft.com/office/drawing/2014/main" xmlns="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13" name="Metin Yer Tutucusu 8">
            <a:extLst>
              <a:ext uri="{FF2B5EF4-FFF2-40B4-BE49-F238E27FC236}">
                <a16:creationId xmlns:a16="http://schemas.microsoft.com/office/drawing/2014/main" xmlns="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tr-TR" dirty="0"/>
              <a:t>Alt Üst Bilgi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rbest Form: Şekil 14">
            <a:extLst>
              <a:ext uri="{FF2B5EF4-FFF2-40B4-BE49-F238E27FC236}">
                <a16:creationId xmlns:a16="http://schemas.microsoft.com/office/drawing/2014/main" xmlns="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14" name="Serbest Form: Şekil 13">
            <a:extLst>
              <a:ext uri="{FF2B5EF4-FFF2-40B4-BE49-F238E27FC236}">
                <a16:creationId xmlns:a16="http://schemas.microsoft.com/office/drawing/2014/main" xmlns="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dirty="0"/>
              <a:t>Alt bilgi ekleme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24" name="Serbest Form: Şekil 23">
            <a:extLst>
              <a:ext uri="{FF2B5EF4-FFF2-40B4-BE49-F238E27FC236}">
                <a16:creationId xmlns:a16="http://schemas.microsoft.com/office/drawing/2014/main" xmlns="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2" name="Serbest Form: Şekil 21">
            <a:extLst>
              <a:ext uri="{FF2B5EF4-FFF2-40B4-BE49-F238E27FC236}">
                <a16:creationId xmlns:a16="http://schemas.microsoft.com/office/drawing/2014/main" xmlns="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5" name="Serbest Form: Şekil 24">
            <a:extLst>
              <a:ext uri="{FF2B5EF4-FFF2-40B4-BE49-F238E27FC236}">
                <a16:creationId xmlns:a16="http://schemas.microsoft.com/office/drawing/2014/main" xmlns="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6" name="Serbest Form: Şekil 25">
            <a:extLst>
              <a:ext uri="{FF2B5EF4-FFF2-40B4-BE49-F238E27FC236}">
                <a16:creationId xmlns:a16="http://schemas.microsoft.com/office/drawing/2014/main" xmlns="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30" name="Serbest Form: Şekil 29">
            <a:extLst>
              <a:ext uri="{FF2B5EF4-FFF2-40B4-BE49-F238E27FC236}">
                <a16:creationId xmlns:a16="http://schemas.microsoft.com/office/drawing/2014/main" xmlns="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Olmadan 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dirty="0"/>
              <a:t>Alt bilgi ekleme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şekkürl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sim Yer Tutucusu 31">
            <a:extLst>
              <a:ext uri="{FF2B5EF4-FFF2-40B4-BE49-F238E27FC236}">
                <a16:creationId xmlns:a16="http://schemas.microsoft.com/office/drawing/2014/main" xmlns="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dirty="0"/>
              <a:t>Resmi Buraya Ekleyin veya Sürükleyip Bırakın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dirty="0"/>
              <a:t>Teşekkürler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dirty="0"/>
              <a:t>Asıl alt başlık stilini düzenlemek için tıklatın</a:t>
            </a:r>
          </a:p>
        </p:txBody>
      </p:sp>
      <p:cxnSp>
        <p:nvCxnSpPr>
          <p:cNvPr id="5" name="Düz Bağlayıcı 4">
            <a:extLst>
              <a:ext uri="{FF2B5EF4-FFF2-40B4-BE49-F238E27FC236}">
                <a16:creationId xmlns:a16="http://schemas.microsoft.com/office/drawing/2014/main" xmlns="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etin Yer Tutucusu 5">
            <a:extLst>
              <a:ext uri="{FF2B5EF4-FFF2-40B4-BE49-F238E27FC236}">
                <a16:creationId xmlns:a16="http://schemas.microsoft.com/office/drawing/2014/main" xmlns="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tr-TR" dirty="0"/>
              <a:t>İlgili Kişi Numarası</a:t>
            </a:r>
          </a:p>
        </p:txBody>
      </p:sp>
      <p:sp>
        <p:nvSpPr>
          <p:cNvPr id="9" name="Metin Yer Tutucusu 5">
            <a:extLst>
              <a:ext uri="{FF2B5EF4-FFF2-40B4-BE49-F238E27FC236}">
                <a16:creationId xmlns:a16="http://schemas.microsoft.com/office/drawing/2014/main" xmlns="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tr-TR" dirty="0"/>
              <a:t>E-posta veya Sosyal Medya Tanıtıcısı</a:t>
            </a:r>
          </a:p>
        </p:txBody>
      </p:sp>
      <p:sp>
        <p:nvSpPr>
          <p:cNvPr id="8" name="Resim Yer Tutucusu 5">
            <a:extLst>
              <a:ext uri="{FF2B5EF4-FFF2-40B4-BE49-F238E27FC236}">
                <a16:creationId xmlns:a16="http://schemas.microsoft.com/office/drawing/2014/main" xmlns="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tr-TR" dirty="0"/>
              <a:t>Logo</a:t>
            </a:r>
          </a:p>
        </p:txBody>
      </p:sp>
      <p:sp>
        <p:nvSpPr>
          <p:cNvPr id="10" name="Metin Yer Tutucusu 5">
            <a:extLst>
              <a:ext uri="{FF2B5EF4-FFF2-40B4-BE49-F238E27FC236}">
                <a16:creationId xmlns:a16="http://schemas.microsoft.com/office/drawing/2014/main" xmlns="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tr-TR" dirty="0"/>
              <a:t>Web Sitesi Adresi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şlık Slaydı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ikdörtgen 7">
            <a:extLst>
              <a:ext uri="{FF2B5EF4-FFF2-40B4-BE49-F238E27FC236}">
                <a16:creationId xmlns:a16="http://schemas.microsoft.com/office/drawing/2014/main" xmlns="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xmlns="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xmlns="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xmlns="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32" name="Resim Yer Tutucusu 31">
            <a:extLst>
              <a:ext uri="{FF2B5EF4-FFF2-40B4-BE49-F238E27FC236}">
                <a16:creationId xmlns:a16="http://schemas.microsoft.com/office/drawing/2014/main" xmlns="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dirty="0"/>
              <a:t>Resmi Buraya Ekleyin veya Sürükleyip Bırakın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dirty="0"/>
              <a:t>Düzenlemek için tıklayın </a:t>
            </a:r>
            <a:br>
              <a:rPr lang="tr-TR" dirty="0"/>
            </a:br>
            <a:r>
              <a:rPr lang="tr-TR" dirty="0"/>
              <a:t>Ana başlık stili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dirty="0"/>
              <a:t>Asıl alt başlık stilini düzenlemek için tıklatın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xmlns="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xmlns="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tr-TR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üyük Resim ve Met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40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dirty="0"/>
              <a:t>Düzenlemek için tıklayın </a:t>
            </a:r>
            <a:br>
              <a:rPr lang="tr-TR" dirty="0"/>
            </a:br>
            <a:r>
              <a:rPr lang="tr-TR" dirty="0"/>
              <a:t>Ana başlık stili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dirty="0"/>
              <a:t>Asıl alt başlık stilini düzenlemek için tıklatın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xmlns="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xmlns="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tr-TR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Resim Yer Tutucusu 31">
            <a:extLst>
              <a:ext uri="{FF2B5EF4-FFF2-40B4-BE49-F238E27FC236}">
                <a16:creationId xmlns:a16="http://schemas.microsoft.com/office/drawing/2014/main" xmlns="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tr-TR" dirty="0"/>
              <a:t>Resmi Buraya Ekleyin veya Sürükleyip Bırakın</a:t>
            </a:r>
          </a:p>
        </p:txBody>
      </p:sp>
      <p:sp>
        <p:nvSpPr>
          <p:cNvPr id="16" name="İçerik Yer Tutucusu 2">
            <a:extLst>
              <a:ext uri="{FF2B5EF4-FFF2-40B4-BE49-F238E27FC236}">
                <a16:creationId xmlns:a16="http://schemas.microsoft.com/office/drawing/2014/main" xmlns="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dirty="0"/>
              <a:t>Alt bilgi ekleme</a:t>
            </a:r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24" name="Serbest Form: Şekil 23">
            <a:extLst>
              <a:ext uri="{FF2B5EF4-FFF2-40B4-BE49-F238E27FC236}">
                <a16:creationId xmlns:a16="http://schemas.microsoft.com/office/drawing/2014/main" xmlns="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5" name="Serbest Form: Şekil 24">
            <a:extLst>
              <a:ext uri="{FF2B5EF4-FFF2-40B4-BE49-F238E27FC236}">
                <a16:creationId xmlns:a16="http://schemas.microsoft.com/office/drawing/2014/main" xmlns="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6" name="Serbest Form: Şekil 25">
            <a:extLst>
              <a:ext uri="{FF2B5EF4-FFF2-40B4-BE49-F238E27FC236}">
                <a16:creationId xmlns:a16="http://schemas.microsoft.com/office/drawing/2014/main" xmlns="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7" name="Serbest Form: Şekil 26">
            <a:extLst>
              <a:ext uri="{FF2B5EF4-FFF2-40B4-BE49-F238E27FC236}">
                <a16:creationId xmlns:a16="http://schemas.microsoft.com/office/drawing/2014/main" xmlns="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8" name="Serbest Form: Şekil 27">
            <a:extLst>
              <a:ext uri="{FF2B5EF4-FFF2-40B4-BE49-F238E27FC236}">
                <a16:creationId xmlns:a16="http://schemas.microsoft.com/office/drawing/2014/main" xmlns="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9" name="Serbest Form: Şekil 28">
            <a:extLst>
              <a:ext uri="{FF2B5EF4-FFF2-40B4-BE49-F238E27FC236}">
                <a16:creationId xmlns:a16="http://schemas.microsoft.com/office/drawing/2014/main" xmlns="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30" name="Serbest Form: Şekil 29">
            <a:extLst>
              <a:ext uri="{FF2B5EF4-FFF2-40B4-BE49-F238E27FC236}">
                <a16:creationId xmlns:a16="http://schemas.microsoft.com/office/drawing/2014/main" xmlns="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31" name="Serbest Form: Şekil 30">
            <a:extLst>
              <a:ext uri="{FF2B5EF4-FFF2-40B4-BE49-F238E27FC236}">
                <a16:creationId xmlns:a16="http://schemas.microsoft.com/office/drawing/2014/main" xmlns="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32" name="Serbest Form: Şekil 31">
            <a:extLst>
              <a:ext uri="{FF2B5EF4-FFF2-40B4-BE49-F238E27FC236}">
                <a16:creationId xmlns:a16="http://schemas.microsoft.com/office/drawing/2014/main" xmlns="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33" name="Serbest Form: Şekil 32">
            <a:extLst>
              <a:ext uri="{FF2B5EF4-FFF2-40B4-BE49-F238E27FC236}">
                <a16:creationId xmlns:a16="http://schemas.microsoft.com/office/drawing/2014/main" xmlns="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34" name="Serbest Form: Şekil 33">
            <a:extLst>
              <a:ext uri="{FF2B5EF4-FFF2-40B4-BE49-F238E27FC236}">
                <a16:creationId xmlns:a16="http://schemas.microsoft.com/office/drawing/2014/main" xmlns="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35" name="Serbest Form: Şekil 34">
            <a:extLst>
              <a:ext uri="{FF2B5EF4-FFF2-40B4-BE49-F238E27FC236}">
                <a16:creationId xmlns:a16="http://schemas.microsoft.com/office/drawing/2014/main" xmlns="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36" name="Serbest Form: Şekil 35">
            <a:extLst>
              <a:ext uri="{FF2B5EF4-FFF2-40B4-BE49-F238E27FC236}">
                <a16:creationId xmlns:a16="http://schemas.microsoft.com/office/drawing/2014/main" xmlns="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37" name="Serbest Form: Şekil 36">
            <a:extLst>
              <a:ext uri="{FF2B5EF4-FFF2-40B4-BE49-F238E27FC236}">
                <a16:creationId xmlns:a16="http://schemas.microsoft.com/office/drawing/2014/main" xmlns="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xmlns="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dirty="0"/>
              <a:t>Alt bilgi ekleme</a:t>
            </a: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xmlns="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dirty="0"/>
              <a:t>Alt bilgi ekleme</a:t>
            </a:r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xmlns="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11" name="Metin Yer Tutucusu 10">
            <a:extLst>
              <a:ext uri="{FF2B5EF4-FFF2-40B4-BE49-F238E27FC236}">
                <a16:creationId xmlns:a16="http://schemas.microsoft.com/office/drawing/2014/main" xmlns="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dirty="0"/>
              <a:t>Alt bilgi ekleme</a:t>
            </a:r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13" name="Metin Yer Tutucusu 12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15" name="Metin Yer Tutucusu 14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17" name="Metin Yer Tutucusu 16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jital Ü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erbest Form: Şekil 23">
            <a:extLst>
              <a:ext uri="{FF2B5EF4-FFF2-40B4-BE49-F238E27FC236}">
                <a16:creationId xmlns:a16="http://schemas.microsoft.com/office/drawing/2014/main" xmlns="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5" name="Serbest Form: Şekil 24">
            <a:extLst>
              <a:ext uri="{FF2B5EF4-FFF2-40B4-BE49-F238E27FC236}">
                <a16:creationId xmlns:a16="http://schemas.microsoft.com/office/drawing/2014/main" xmlns="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6" name="Serbest Form: Şekil 25">
            <a:extLst>
              <a:ext uri="{FF2B5EF4-FFF2-40B4-BE49-F238E27FC236}">
                <a16:creationId xmlns:a16="http://schemas.microsoft.com/office/drawing/2014/main" xmlns="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7" name="Serbest Form: Şekil 26">
            <a:extLst>
              <a:ext uri="{FF2B5EF4-FFF2-40B4-BE49-F238E27FC236}">
                <a16:creationId xmlns:a16="http://schemas.microsoft.com/office/drawing/2014/main" xmlns="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8" name="Serbest Form: Şekil 27">
            <a:extLst>
              <a:ext uri="{FF2B5EF4-FFF2-40B4-BE49-F238E27FC236}">
                <a16:creationId xmlns:a16="http://schemas.microsoft.com/office/drawing/2014/main" xmlns="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9" name="Serbest Form: Şekil 28">
            <a:extLst>
              <a:ext uri="{FF2B5EF4-FFF2-40B4-BE49-F238E27FC236}">
                <a16:creationId xmlns:a16="http://schemas.microsoft.com/office/drawing/2014/main" xmlns="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30" name="Serbest Form: Şekil 29">
            <a:extLst>
              <a:ext uri="{FF2B5EF4-FFF2-40B4-BE49-F238E27FC236}">
                <a16:creationId xmlns:a16="http://schemas.microsoft.com/office/drawing/2014/main" xmlns="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31" name="Serbest Form: Şekil 30">
            <a:extLst>
              <a:ext uri="{FF2B5EF4-FFF2-40B4-BE49-F238E27FC236}">
                <a16:creationId xmlns:a16="http://schemas.microsoft.com/office/drawing/2014/main" xmlns="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32" name="Serbest Form: Şekil 31">
            <a:extLst>
              <a:ext uri="{FF2B5EF4-FFF2-40B4-BE49-F238E27FC236}">
                <a16:creationId xmlns:a16="http://schemas.microsoft.com/office/drawing/2014/main" xmlns="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33" name="Serbest Form: Şekil 32">
            <a:extLst>
              <a:ext uri="{FF2B5EF4-FFF2-40B4-BE49-F238E27FC236}">
                <a16:creationId xmlns:a16="http://schemas.microsoft.com/office/drawing/2014/main" xmlns="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34" name="Serbest Form: Şekil 33">
            <a:extLst>
              <a:ext uri="{FF2B5EF4-FFF2-40B4-BE49-F238E27FC236}">
                <a16:creationId xmlns:a16="http://schemas.microsoft.com/office/drawing/2014/main" xmlns="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35" name="Serbest Form: Şekil 34">
            <a:extLst>
              <a:ext uri="{FF2B5EF4-FFF2-40B4-BE49-F238E27FC236}">
                <a16:creationId xmlns:a16="http://schemas.microsoft.com/office/drawing/2014/main" xmlns="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36" name="Serbest Form: Şekil 35">
            <a:extLst>
              <a:ext uri="{FF2B5EF4-FFF2-40B4-BE49-F238E27FC236}">
                <a16:creationId xmlns:a16="http://schemas.microsoft.com/office/drawing/2014/main" xmlns="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37" name="Serbest Form: Şekil 36">
            <a:extLst>
              <a:ext uri="{FF2B5EF4-FFF2-40B4-BE49-F238E27FC236}">
                <a16:creationId xmlns:a16="http://schemas.microsoft.com/office/drawing/2014/main" xmlns="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grpSp>
        <p:nvGrpSpPr>
          <p:cNvPr id="43" name="Grup 42">
            <a:extLst>
              <a:ext uri="{FF2B5EF4-FFF2-40B4-BE49-F238E27FC236}">
                <a16:creationId xmlns:a16="http://schemas.microsoft.com/office/drawing/2014/main" xmlns="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Yuvarlatılmış Dikdörtgen 15">
              <a:extLst>
                <a:ext uri="{FF2B5EF4-FFF2-40B4-BE49-F238E27FC236}">
                  <a16:creationId xmlns:a16="http://schemas.microsoft.com/office/drawing/2014/main" xmlns="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tr-TR" dirty="0"/>
            </a:p>
          </p:txBody>
        </p:sp>
        <p:sp>
          <p:nvSpPr>
            <p:cNvPr id="45" name="Yuvarlatılmış Dikdörtgen 15">
              <a:extLst>
                <a:ext uri="{FF2B5EF4-FFF2-40B4-BE49-F238E27FC236}">
                  <a16:creationId xmlns:a16="http://schemas.microsoft.com/office/drawing/2014/main" xmlns="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</p:txBody>
        </p:sp>
        <p:sp>
          <p:nvSpPr>
            <p:cNvPr id="46" name="Dikdörtgen: Yuvarlatılmış Köşeler 45">
              <a:extLst>
                <a:ext uri="{FF2B5EF4-FFF2-40B4-BE49-F238E27FC236}">
                  <a16:creationId xmlns:a16="http://schemas.microsoft.com/office/drawing/2014/main" xmlns="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</p:txBody>
        </p:sp>
        <p:sp>
          <p:nvSpPr>
            <p:cNvPr id="47" name="Yuvarlatılmış Dikdörtgen 15">
              <a:extLst>
                <a:ext uri="{FF2B5EF4-FFF2-40B4-BE49-F238E27FC236}">
                  <a16:creationId xmlns:a16="http://schemas.microsoft.com/office/drawing/2014/main" xmlns="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</p:txBody>
        </p:sp>
        <p:sp>
          <p:nvSpPr>
            <p:cNvPr id="48" name="Yuvarlatılmış Dikdörtgen 15">
              <a:extLst>
                <a:ext uri="{FF2B5EF4-FFF2-40B4-BE49-F238E27FC236}">
                  <a16:creationId xmlns:a16="http://schemas.microsoft.com/office/drawing/2014/main" xmlns="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tr-TR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xmlns="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tr-TR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xmlns="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tr-TR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tr-TR" dirty="0"/>
            </a:p>
          </p:txBody>
        </p:sp>
      </p:grp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tr-TR" dirty="0"/>
              <a:t>Vurgulanmış metin buraya girilebilir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7" name="Alt Bilgi Yer Tutucusu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dirty="0"/>
              <a:t>Alt bilgi ekleme</a:t>
            </a:r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5" name="Resim Yer Tutucusu 4">
            <a:extLst>
              <a:ext uri="{FF2B5EF4-FFF2-40B4-BE49-F238E27FC236}">
                <a16:creationId xmlns:a16="http://schemas.microsoft.com/office/drawing/2014/main" xmlns="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tr-TR" dirty="0"/>
              <a:t>Resmi Buraya Ekleyin veya Sürükleyip Bırakın</a:t>
            </a:r>
          </a:p>
        </p:txBody>
      </p:sp>
      <p:sp>
        <p:nvSpPr>
          <p:cNvPr id="9" name="Metin Yer Tutucusu 8">
            <a:extLst>
              <a:ext uri="{FF2B5EF4-FFF2-40B4-BE49-F238E27FC236}">
                <a16:creationId xmlns:a16="http://schemas.microsoft.com/office/drawing/2014/main" xmlns="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/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üyük Sayılar Seçene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erbest Form: Şekil 17">
            <a:extLst>
              <a:ext uri="{FF2B5EF4-FFF2-40B4-BE49-F238E27FC236}">
                <a16:creationId xmlns:a16="http://schemas.microsoft.com/office/drawing/2014/main" xmlns="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xmlns="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dirty="0"/>
              <a:t>Alt bilgi ekleme</a:t>
            </a: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xmlns="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 rtlCol="0"/>
          <a:lstStyle/>
          <a:p>
            <a:pPr lvl="0" rtl="0"/>
            <a:r>
              <a:rPr lang="tr-TR"/>
              <a:t>Asıl metin stillerini düzenlemek için tıklatın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 lang="tr-TR" dirty="0"/>
          </a:p>
        </p:txBody>
      </p:sp>
      <p:sp>
        <p:nvSpPr>
          <p:cNvPr id="19" name="Metin Yer Tutucusu 18">
            <a:extLst>
              <a:ext uri="{FF2B5EF4-FFF2-40B4-BE49-F238E27FC236}">
                <a16:creationId xmlns:a16="http://schemas.microsoft.com/office/drawing/2014/main" xmlns="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rtlCol="0"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tr-TR" dirty="0"/>
              <a:t>1</a:t>
            </a:r>
          </a:p>
        </p:txBody>
      </p:sp>
      <p:sp>
        <p:nvSpPr>
          <p:cNvPr id="21" name="Metin Yer Tutucusu 20">
            <a:extLst>
              <a:ext uri="{FF2B5EF4-FFF2-40B4-BE49-F238E27FC236}">
                <a16:creationId xmlns:a16="http://schemas.microsoft.com/office/drawing/2014/main" xmlns="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rtlCol="0"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 rtl="0"/>
            <a:r>
              <a:rPr lang="tr-T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kizgen 6">
            <a:extLst>
              <a:ext uri="{FF2B5EF4-FFF2-40B4-BE49-F238E27FC236}">
                <a16:creationId xmlns:a16="http://schemas.microsoft.com/office/drawing/2014/main" xmlns="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tr-TR" dirty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tr-TR" dirty="0"/>
              <a:t>Asıl metin stillerini düzenle</a:t>
            </a:r>
          </a:p>
          <a:p>
            <a:pPr lvl="1" rtl="0"/>
            <a:r>
              <a:rPr lang="tr-TR" dirty="0"/>
              <a:t>İkinci düzey</a:t>
            </a:r>
          </a:p>
          <a:p>
            <a:pPr lvl="2" rtl="0"/>
            <a:r>
              <a:rPr lang="tr-TR" dirty="0"/>
              <a:t>Üçüncü düzey</a:t>
            </a:r>
          </a:p>
          <a:p>
            <a:pPr lvl="3" rtl="0"/>
            <a:r>
              <a:rPr lang="tr-TR" dirty="0"/>
              <a:t>Dördüncü düzey</a:t>
            </a:r>
          </a:p>
          <a:p>
            <a:pPr lvl="4" rtl="0"/>
            <a:r>
              <a:rPr lang="tr-TR" dirty="0"/>
              <a:t>Beşinci düzey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tr-TR" dirty="0"/>
              <a:t>Alt bilgi ekleme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xmlns="" id="{110EE18F-610D-4230-BA82-4E5007401ADD}"/>
              </a:ext>
            </a:extLst>
          </p:cNvPr>
          <p:cNvSpPr txBox="1"/>
          <p:nvPr userDrawn="1"/>
        </p:nvSpPr>
        <p:spPr>
          <a:xfrm>
            <a:off x="8597834" y="6278857"/>
            <a:ext cx="26640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rtl="0"/>
            <a:r>
              <a:rPr lang="tr-TR" sz="1200" dirty="0">
                <a:solidFill>
                  <a:schemeClr val="tx2"/>
                </a:solidFill>
                <a:latin typeface="+mj-lt"/>
              </a:rPr>
              <a:t>Buraya Logonuzu veya Adınızı </a:t>
            </a:r>
            <a:r>
              <a:rPr lang="en-US" sz="12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1200" dirty="0">
                <a:solidFill>
                  <a:schemeClr val="tx2"/>
                </a:solidFill>
                <a:latin typeface="+mj-lt"/>
              </a:rPr>
            </a:br>
            <a:r>
              <a:rPr lang="tr-TR" sz="1200" dirty="0">
                <a:solidFill>
                  <a:schemeClr val="tx2"/>
                </a:solidFill>
                <a:latin typeface="+mj-lt"/>
              </a:rPr>
              <a:t>Ekleyin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>
              <a:solidFill>
                <a:schemeClr val="accent1"/>
              </a:solidFill>
            </a:endParaRPr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xmlns="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xmlns="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xmlns="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xmlns="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68" r:id="rId8"/>
    <p:sldLayoutId id="2147483670" r:id="rId9"/>
    <p:sldLayoutId id="2147483653" r:id="rId10"/>
    <p:sldLayoutId id="2147483673" r:id="rId11"/>
    <p:sldLayoutId id="2147483674" r:id="rId12"/>
    <p:sldLayoutId id="2147483676" r:id="rId13"/>
    <p:sldLayoutId id="2147483677" r:id="rId14"/>
    <p:sldLayoutId id="2147483654" r:id="rId15"/>
    <p:sldLayoutId id="2147483660" r:id="rId16"/>
    <p:sldLayoutId id="2147483661" r:id="rId17"/>
    <p:sldLayoutId id="214748367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Yer Tutucusu 2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565" b="565"/>
          <a:stretch>
            <a:fillRect/>
          </a:stretch>
        </p:blipFill>
        <p:spPr>
          <a:xfrm>
            <a:off x="-69193" y="0"/>
            <a:ext cx="12330388" cy="6858000"/>
          </a:xfrm>
          <a:prstGeom prst="rect">
            <a:avLst/>
          </a:prstGeom>
        </p:spPr>
      </p:pic>
      <p:sp>
        <p:nvSpPr>
          <p:cNvPr id="6" name="Başlık 5">
            <a:extLst>
              <a:ext uri="{FF2B5EF4-FFF2-40B4-BE49-F238E27FC236}">
                <a16:creationId xmlns:a16="http://schemas.microsoft.com/office/drawing/2014/main" xmlns="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9193" y="1765978"/>
            <a:ext cx="6909193" cy="2387600"/>
          </a:xfrm>
        </p:spPr>
        <p:txBody>
          <a:bodyPr rtlCol="0"/>
          <a:lstStyle/>
          <a:p>
            <a:pPr algn="ctr"/>
            <a:r>
              <a:rPr lang="tr-TR" sz="4800" dirty="0"/>
              <a:t>RISC-V TABANLI </a:t>
            </a:r>
            <a:br>
              <a:rPr lang="tr-TR" sz="4800" dirty="0"/>
            </a:br>
            <a:r>
              <a:rPr lang="tr-TR" sz="4800" dirty="0"/>
              <a:t>İŞLEMCİ TASARIMI</a:t>
            </a:r>
          </a:p>
        </p:txBody>
      </p:sp>
      <p:sp>
        <p:nvSpPr>
          <p:cNvPr id="7" name="Alt Başlık 6">
            <a:extLst>
              <a:ext uri="{FF2B5EF4-FFF2-40B4-BE49-F238E27FC236}">
                <a16:creationId xmlns:a16="http://schemas.microsoft.com/office/drawing/2014/main" xmlns="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9193" y="4153578"/>
            <a:ext cx="6909193" cy="1238818"/>
          </a:xfrm>
        </p:spPr>
        <p:txBody>
          <a:bodyPr rtlCol="0"/>
          <a:lstStyle/>
          <a:p>
            <a:r>
              <a:rPr lang="tr-TR" sz="1800" dirty="0"/>
              <a:t>Damla Su KARADOĞAN - 190302016</a:t>
            </a:r>
          </a:p>
          <a:p>
            <a:r>
              <a:rPr lang="tr-TR" sz="1800" dirty="0"/>
              <a:t>Alp Eren GÜRLE - </a:t>
            </a:r>
            <a:r>
              <a:rPr lang="en-US" sz="1800" dirty="0"/>
              <a:t>190301028</a:t>
            </a:r>
            <a:endParaRPr lang="tr-TR" sz="1800" dirty="0"/>
          </a:p>
          <a:p>
            <a:r>
              <a:rPr lang="tr-TR" sz="1800" dirty="0"/>
              <a:t>Taha Yasin ÖZTÜRK - </a:t>
            </a:r>
            <a:r>
              <a:rPr lang="en-US" sz="1800" dirty="0"/>
              <a:t>19030102</a:t>
            </a:r>
            <a:r>
              <a:rPr lang="tr-TR" sz="1800" dirty="0"/>
              <a:t>7</a:t>
            </a:r>
          </a:p>
        </p:txBody>
      </p:sp>
      <p:sp>
        <p:nvSpPr>
          <p:cNvPr id="47" name="Serbest Form: Şekil 46" title="geometrik şekil">
            <a:extLst>
              <a:ext uri="{FF2B5EF4-FFF2-40B4-BE49-F238E27FC236}">
                <a16:creationId xmlns:a16="http://schemas.microsoft.com/office/drawing/2014/main" xmlns="" id="{B6D0B8EE-8E06-4051-87BF-62C153F3FBBB}"/>
              </a:ext>
            </a:extLst>
          </p:cNvPr>
          <p:cNvSpPr/>
          <p:nvPr/>
        </p:nvSpPr>
        <p:spPr>
          <a:xfrm rot="4308689">
            <a:off x="5415043" y="1132356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5" y="1765978"/>
            <a:ext cx="1165229" cy="116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Kullanılan Yazılım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tr-TR" smtClean="0">
                <a:solidFill>
                  <a:schemeClr val="bg1"/>
                </a:solidFill>
              </a:rPr>
              <a:pPr rtl="0"/>
              <a:t>10</a:t>
            </a:fld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8554341" y="6120000"/>
            <a:ext cx="2734654" cy="543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İçerik Yer Tutucusu 11"/>
          <p:cNvSpPr>
            <a:spLocks noGrp="1"/>
          </p:cNvSpPr>
          <p:nvPr>
            <p:ph idx="1"/>
          </p:nvPr>
        </p:nvSpPr>
        <p:spPr>
          <a:xfrm>
            <a:off x="432000" y="1152000"/>
            <a:ext cx="7207940" cy="4680000"/>
          </a:xfrm>
        </p:spPr>
        <p:txBody>
          <a:bodyPr/>
          <a:lstStyle/>
          <a:p>
            <a:r>
              <a:rPr lang="tr-TR" sz="1700" dirty="0"/>
              <a:t>Gerekli işlem ve kontroller yapıldıktan ve </a:t>
            </a:r>
            <a:r>
              <a:rPr lang="tr-TR" sz="1700" dirty="0" err="1"/>
              <a:t>always_comb</a:t>
            </a:r>
            <a:r>
              <a:rPr lang="tr-TR" sz="1700" dirty="0"/>
              <a:t> bloğunun dışına çıkıldıktan sonra güncellenen REZ değeri çıkış yapabilmesi için “</a:t>
            </a:r>
            <a:r>
              <a:rPr lang="tr-TR" sz="1700" dirty="0" err="1"/>
              <a:t>esult_equal_zero”ya</a:t>
            </a:r>
            <a:r>
              <a:rPr lang="tr-TR" sz="1700" dirty="0"/>
              <a:t> </a:t>
            </a:r>
            <a:r>
              <a:rPr lang="tr-TR" sz="1700" dirty="0" err="1"/>
              <a:t>assign</a:t>
            </a:r>
            <a:r>
              <a:rPr lang="tr-TR" sz="1700" dirty="0"/>
              <a:t> edilir.</a:t>
            </a:r>
          </a:p>
          <a:p>
            <a:endParaRPr lang="tr-TR" sz="1700" dirty="0"/>
          </a:p>
          <a:p>
            <a:endParaRPr lang="tr-TR" sz="1700" dirty="0"/>
          </a:p>
          <a:p>
            <a:endParaRPr lang="tr-TR" sz="1700" dirty="0"/>
          </a:p>
          <a:p>
            <a:r>
              <a:rPr lang="tr-TR" sz="1700" dirty="0"/>
              <a:t>Yazdığımız kodları </a:t>
            </a:r>
            <a:r>
              <a:rPr lang="tr-TR" sz="1700" dirty="0" err="1"/>
              <a:t>Vivado’nun</a:t>
            </a:r>
            <a:r>
              <a:rPr lang="tr-TR" sz="1700" dirty="0"/>
              <a:t> simülasyon programıyla çalıştırdığımızda </a:t>
            </a:r>
            <a:r>
              <a:rPr lang="tr-TR" sz="1700" dirty="0" err="1"/>
              <a:t>waveform</a:t>
            </a:r>
            <a:r>
              <a:rPr lang="tr-TR" sz="1700" dirty="0"/>
              <a:t> üzerinden giriş ve çıkışların değerlerini gözlemleyebiliyoruz.</a:t>
            </a:r>
          </a:p>
          <a:p>
            <a:r>
              <a:rPr lang="tr-TR" sz="1700" dirty="0"/>
              <a:t>Önce </a:t>
            </a:r>
            <a:r>
              <a:rPr lang="tr-TR" sz="1700" dirty="0" err="1"/>
              <a:t>alu’daki</a:t>
            </a:r>
            <a:r>
              <a:rPr lang="tr-TR" sz="1700" dirty="0"/>
              <a:t> aritmetik işlemlerin yapılabilmesi için </a:t>
            </a:r>
            <a:r>
              <a:rPr lang="tr-TR" sz="1700" dirty="0" err="1"/>
              <a:t>instruction_decoder’da</a:t>
            </a:r>
            <a:r>
              <a:rPr lang="tr-TR" sz="1700" dirty="0"/>
              <a:t> komutların parçalanması gerekiyordu. </a:t>
            </a:r>
            <a:r>
              <a:rPr lang="tr-TR" sz="1700" dirty="0" err="1"/>
              <a:t>Waveformda</a:t>
            </a:r>
            <a:r>
              <a:rPr lang="tr-TR" sz="1700" dirty="0"/>
              <a:t> bunu gözlemlediğimizde gelen 32 bitlik </a:t>
            </a:r>
            <a:r>
              <a:rPr lang="tr-TR" sz="1700" dirty="0" err="1"/>
              <a:t>instruction</a:t>
            </a:r>
            <a:r>
              <a:rPr lang="tr-TR" sz="1700" dirty="0"/>
              <a:t> bilgisinin doğru bir şekilde parçalara ayrıldığını gördük. Her </a:t>
            </a:r>
            <a:r>
              <a:rPr lang="tr-TR" sz="1700" dirty="0" err="1"/>
              <a:t>clk’un</a:t>
            </a:r>
            <a:r>
              <a:rPr lang="tr-TR" sz="1700" dirty="0"/>
              <a:t> </a:t>
            </a:r>
            <a:r>
              <a:rPr lang="tr-TR" sz="1700" dirty="0" err="1"/>
              <a:t>posedge’inde</a:t>
            </a:r>
            <a:r>
              <a:rPr lang="tr-TR" sz="1700" dirty="0"/>
              <a:t> (sağ taraftaki sarı çizgi </a:t>
            </a:r>
            <a:r>
              <a:rPr lang="tr-TR" sz="1700" dirty="0" err="1"/>
              <a:t>clk’un</a:t>
            </a:r>
            <a:r>
              <a:rPr lang="tr-TR" sz="1700" dirty="0"/>
              <a:t> </a:t>
            </a:r>
            <a:r>
              <a:rPr lang="tr-TR" sz="1700" dirty="0" err="1"/>
              <a:t>posedge</a:t>
            </a:r>
            <a:r>
              <a:rPr lang="tr-TR" sz="1700" dirty="0"/>
              <a:t> olduğu kısmı göstermektedir.) yeni </a:t>
            </a:r>
            <a:r>
              <a:rPr lang="tr-TR" sz="1700" dirty="0" err="1"/>
              <a:t>instruction</a:t>
            </a:r>
            <a:r>
              <a:rPr lang="tr-TR" sz="1700" dirty="0"/>
              <a:t> bilgisi </a:t>
            </a:r>
            <a:r>
              <a:rPr lang="tr-TR" sz="1700" dirty="0" err="1"/>
              <a:t>decoder’a</a:t>
            </a:r>
            <a:r>
              <a:rPr lang="tr-TR" sz="1700" dirty="0"/>
              <a:t> gelir ve parçalara ayrılır/ </a:t>
            </a:r>
            <a:r>
              <a:rPr lang="tr-TR" sz="1700" dirty="0" err="1"/>
              <a:t>decode</a:t>
            </a:r>
            <a:r>
              <a:rPr lang="tr-TR" sz="1700" dirty="0"/>
              <a:t> edilir.</a:t>
            </a:r>
          </a:p>
          <a:p>
            <a:endParaRPr lang="tr-TR" sz="1700" dirty="0"/>
          </a:p>
        </p:txBody>
      </p:sp>
      <p:pic>
        <p:nvPicPr>
          <p:cNvPr id="8" name="Resim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12" y="1152000"/>
            <a:ext cx="3896883" cy="386243"/>
          </a:xfrm>
          <a:prstGeom prst="rect">
            <a:avLst/>
          </a:prstGeom>
        </p:spPr>
      </p:pic>
      <p:sp>
        <p:nvSpPr>
          <p:cNvPr id="9" name="Unvan 2"/>
          <p:cNvSpPr txBox="1">
            <a:spLocks/>
          </p:cNvSpPr>
          <p:nvPr/>
        </p:nvSpPr>
        <p:spPr>
          <a:xfrm>
            <a:off x="432000" y="2387882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Sonuçlar</a:t>
            </a:r>
          </a:p>
        </p:txBody>
      </p:sp>
      <p:pic>
        <p:nvPicPr>
          <p:cNvPr id="10" name="Resim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940" y="3022182"/>
            <a:ext cx="4229456" cy="160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82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Sonuçlar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tr-TR" smtClean="0">
                <a:solidFill>
                  <a:schemeClr val="bg1"/>
                </a:solidFill>
              </a:rPr>
              <a:pPr rtl="0"/>
              <a:t>11</a:t>
            </a:fld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8554341" y="6120000"/>
            <a:ext cx="2734654" cy="543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32001" y="1152000"/>
            <a:ext cx="11064368" cy="4680000"/>
          </a:xfrm>
        </p:spPr>
        <p:txBody>
          <a:bodyPr/>
          <a:lstStyle/>
          <a:p>
            <a:r>
              <a:rPr lang="tr-TR" dirty="0" err="1"/>
              <a:t>Alu’nun</a:t>
            </a:r>
            <a:r>
              <a:rPr lang="tr-TR" dirty="0"/>
              <a:t> </a:t>
            </a:r>
            <a:r>
              <a:rPr lang="tr-TR" dirty="0" err="1"/>
              <a:t>waveformlarına</a:t>
            </a:r>
            <a:r>
              <a:rPr lang="tr-TR" dirty="0"/>
              <a:t> baktığımızda modül </a:t>
            </a:r>
            <a:r>
              <a:rPr lang="tr-TR" dirty="0" err="1"/>
              <a:t>kominasyonel</a:t>
            </a:r>
            <a:r>
              <a:rPr lang="tr-TR" dirty="0"/>
              <a:t> olarak tasarlandığı için sonuç direkt olarak o </a:t>
            </a:r>
            <a:r>
              <a:rPr lang="tr-TR" dirty="0" err="1"/>
              <a:t>cycle’da</a:t>
            </a:r>
            <a:r>
              <a:rPr lang="tr-TR" dirty="0"/>
              <a:t> dışarı verilir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endParaRPr lang="tr-TR" dirty="0" smtClean="0"/>
          </a:p>
          <a:p>
            <a:pPr marL="0" indent="0">
              <a:buNone/>
            </a:pPr>
            <a:endParaRPr lang="tr-TR" dirty="0"/>
          </a:p>
          <a:p>
            <a:r>
              <a:rPr lang="tr-TR" dirty="0" err="1"/>
              <a:t>Alu_functiona</a:t>
            </a:r>
            <a:r>
              <a:rPr lang="tr-TR" dirty="0"/>
              <a:t> gelen 5’b00001 </a:t>
            </a:r>
            <a:r>
              <a:rPr lang="tr-TR" dirty="0" smtClean="0"/>
              <a:t>biti ile </a:t>
            </a:r>
            <a:r>
              <a:rPr lang="tr-TR" dirty="0"/>
              <a:t>toplama </a:t>
            </a:r>
            <a:r>
              <a:rPr lang="tr-TR" dirty="0" smtClean="0"/>
              <a:t>işlemi gerçekleştirilmiştir. İşlem sonucu </a:t>
            </a:r>
            <a:r>
              <a:rPr lang="tr-TR" dirty="0" err="1" smtClean="0"/>
              <a:t>resulta</a:t>
            </a:r>
            <a:r>
              <a:rPr lang="tr-TR" dirty="0" smtClean="0"/>
              <a:t> yazılır. </a:t>
            </a:r>
            <a:r>
              <a:rPr lang="tr-TR" dirty="0" err="1" smtClean="0"/>
              <a:t>Result</a:t>
            </a:r>
            <a:r>
              <a:rPr lang="tr-TR" dirty="0" smtClean="0"/>
              <a:t> sıfırdan farklı olduğu için </a:t>
            </a:r>
            <a:r>
              <a:rPr lang="tr-TR" dirty="0" err="1" smtClean="0"/>
              <a:t>result_equal_zero</a:t>
            </a:r>
            <a:r>
              <a:rPr lang="tr-TR" dirty="0" smtClean="0"/>
              <a:t> 0 çıktısını vermiştir.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  <a:p>
            <a:r>
              <a:rPr lang="tr-TR" dirty="0" err="1" smtClean="0"/>
              <a:t>Alu_functiona</a:t>
            </a:r>
            <a:r>
              <a:rPr lang="tr-TR" dirty="0" smtClean="0"/>
              <a:t> </a:t>
            </a:r>
            <a:r>
              <a:rPr lang="tr-TR" dirty="0"/>
              <a:t>gelen 5’b00110 biti </a:t>
            </a:r>
            <a:r>
              <a:rPr lang="tr-TR" dirty="0" smtClean="0"/>
              <a:t>eşitlik kontrolü yapılır. A ve </a:t>
            </a:r>
            <a:r>
              <a:rPr lang="tr-TR" dirty="0"/>
              <a:t>B operatörleri birbirlerine eşit olduğu için </a:t>
            </a:r>
            <a:r>
              <a:rPr lang="tr-TR" dirty="0" err="1"/>
              <a:t>result</a:t>
            </a:r>
            <a:r>
              <a:rPr lang="tr-TR" dirty="0"/>
              <a:t> 1’dir</a:t>
            </a:r>
            <a:r>
              <a:rPr lang="tr-TR" dirty="0"/>
              <a:t>. </a:t>
            </a:r>
            <a:r>
              <a:rPr lang="tr-TR" dirty="0" err="1"/>
              <a:t>result_equal_zero</a:t>
            </a:r>
            <a:r>
              <a:rPr lang="tr-TR" dirty="0"/>
              <a:t> 0 çıktısını </a:t>
            </a:r>
            <a:r>
              <a:rPr lang="tr-TR" dirty="0" smtClean="0"/>
              <a:t>verir.</a:t>
            </a:r>
            <a:endParaRPr lang="tr-TR" dirty="0"/>
          </a:p>
          <a:p>
            <a:pPr marL="0" indent="0">
              <a:buNone/>
            </a:pPr>
            <a:r>
              <a:rPr lang="tr-TR" dirty="0" smtClean="0"/>
              <a:t> 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13" name="Resim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84" y="1706036"/>
            <a:ext cx="4411768" cy="1104844"/>
          </a:xfrm>
          <a:prstGeom prst="rect">
            <a:avLst/>
          </a:prstGeom>
        </p:spPr>
      </p:pic>
      <p:pic>
        <p:nvPicPr>
          <p:cNvPr id="14" name="Resim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264" y="3467898"/>
            <a:ext cx="3955017" cy="113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52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Sonuçlar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tr-TR" smtClean="0">
                <a:solidFill>
                  <a:schemeClr val="bg1"/>
                </a:solidFill>
              </a:rPr>
              <a:pPr rtl="0"/>
              <a:t>12</a:t>
            </a:fld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8554341" y="6120000"/>
            <a:ext cx="2734654" cy="543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İçerik Yer Tutucus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Tasarım simülasyonu başlatılıp </a:t>
            </a:r>
            <a:r>
              <a:rPr lang="tr-TR" dirty="0" err="1"/>
              <a:t>play</a:t>
            </a:r>
            <a:r>
              <a:rPr lang="tr-TR" dirty="0"/>
              <a:t> tuşuna </a:t>
            </a:r>
            <a:r>
              <a:rPr lang="tr-TR" dirty="0" err="1"/>
              <a:t>basıtığımızda</a:t>
            </a:r>
            <a:r>
              <a:rPr lang="tr-TR" dirty="0"/>
              <a:t>, sonuç hesaplandığı için şekilde görülebilen “</a:t>
            </a:r>
            <a:r>
              <a:rPr lang="tr-TR" dirty="0" err="1"/>
              <a:t>Pass</a:t>
            </a:r>
            <a:r>
              <a:rPr lang="tr-TR" dirty="0"/>
              <a:t>” çıktısını vermektedir. 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Geliştirdiğimiz ve kodunu tamamlandığımız işlemcinin sonucunda </a:t>
            </a:r>
            <a:r>
              <a:rPr lang="tr-TR" dirty="0" err="1"/>
              <a:t>Riscv’nin</a:t>
            </a:r>
            <a:r>
              <a:rPr lang="tr-TR" dirty="0"/>
              <a:t> operasyon kodlarının çalışma mekanizmasını anlamış olduk. </a:t>
            </a:r>
            <a:r>
              <a:rPr lang="tr-TR" dirty="0" smtClean="0"/>
              <a:t>Simülasyonda </a:t>
            </a:r>
            <a:r>
              <a:rPr lang="tr-TR" dirty="0" smtClean="0"/>
              <a:t>ise </a:t>
            </a:r>
            <a:r>
              <a:rPr lang="tr-TR" dirty="0" err="1" smtClean="0"/>
              <a:t>cycle</a:t>
            </a:r>
            <a:r>
              <a:rPr lang="tr-TR" dirty="0" smtClean="0"/>
              <a:t> </a:t>
            </a:r>
            <a:r>
              <a:rPr lang="tr-TR" dirty="0" err="1" smtClean="0"/>
              <a:t>cycle</a:t>
            </a:r>
            <a:r>
              <a:rPr lang="tr-TR" dirty="0" smtClean="0"/>
              <a:t> çıkan sonuçları gözlemledik.</a:t>
            </a:r>
            <a:endParaRPr lang="tr-TR" dirty="0"/>
          </a:p>
        </p:txBody>
      </p:sp>
      <p:pic>
        <p:nvPicPr>
          <p:cNvPr id="10" name="Resim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709" y="1626512"/>
            <a:ext cx="6271901" cy="2073817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056" y="3022201"/>
            <a:ext cx="647619" cy="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46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32000" y="2059536"/>
            <a:ext cx="11340000" cy="3772464"/>
          </a:xfrm>
        </p:spPr>
        <p:txBody>
          <a:bodyPr/>
          <a:lstStyle/>
          <a:p>
            <a:pPr marL="171450" indent="-171450">
              <a:buFont typeface="Calibri Light" panose="020F0302020204030204" pitchFamily="34" charset="0"/>
              <a:buChar char="→"/>
            </a:pPr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Giriş </a:t>
            </a:r>
          </a:p>
          <a:p>
            <a:pPr marL="171450" indent="-171450">
              <a:buFont typeface="Calibri Light" panose="020F0302020204030204" pitchFamily="34" charset="0"/>
              <a:buChar char="→"/>
            </a:pPr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 Mimarisi</a:t>
            </a:r>
          </a:p>
          <a:p>
            <a:pPr marL="171450" indent="-171450">
              <a:buFont typeface="Calibri Light" panose="020F0302020204030204" pitchFamily="34" charset="0"/>
              <a:buChar char="→"/>
            </a:pPr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Kullanılan Yazılım</a:t>
            </a:r>
          </a:p>
          <a:p>
            <a:pPr marL="171450" indent="-171450">
              <a:buFont typeface="Calibri Light" panose="020F0302020204030204" pitchFamily="34" charset="0"/>
              <a:buChar char="→"/>
            </a:pPr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Sonuçlar</a:t>
            </a:r>
          </a:p>
          <a:p>
            <a:endParaRPr lang="tr-TR" sz="3200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432000" y="1047297"/>
            <a:ext cx="11340000" cy="432000"/>
          </a:xfrm>
        </p:spPr>
        <p:txBody>
          <a:bodyPr/>
          <a:lstStyle/>
          <a:p>
            <a:r>
              <a:rPr lang="tr-TR" sz="4400" dirty="0"/>
              <a:t>İÇERİK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tr-TR" smtClean="0">
                <a:solidFill>
                  <a:schemeClr val="bg1"/>
                </a:solidFill>
              </a:rPr>
              <a:pPr rtl="0"/>
              <a:t>2</a:t>
            </a:fld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8554341" y="6120000"/>
            <a:ext cx="2734654" cy="543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1266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32000" y="1692067"/>
            <a:ext cx="11340000" cy="4139933"/>
          </a:xfrm>
        </p:spPr>
        <p:txBody>
          <a:bodyPr/>
          <a:lstStyle/>
          <a:p>
            <a:r>
              <a:rPr lang="tr-TR" sz="2000" dirty="0" err="1"/>
              <a:t>Tasarlanılan</a:t>
            </a:r>
            <a:r>
              <a:rPr lang="tr-TR" sz="2000" dirty="0"/>
              <a:t> işlemci birçok bölümden oluşmaktadır. Bunun nedeni; tasarım büyüdükçe tasarım kolaylığı zorlaşacağı için bölümlere bölerek bu zorluğun önüne geçilir. </a:t>
            </a:r>
          </a:p>
          <a:p>
            <a:endParaRPr lang="tr-TR" sz="2000" dirty="0"/>
          </a:p>
          <a:p>
            <a:r>
              <a:rPr lang="tr-TR" sz="2000" dirty="0"/>
              <a:t>Amacımız; T</a:t>
            </a:r>
            <a:r>
              <a:rPr lang="en-US" sz="2000" dirty="0" err="1"/>
              <a:t>asarım</a:t>
            </a:r>
            <a:r>
              <a:rPr lang="tr-TR" sz="2000" dirty="0"/>
              <a:t>ı</a:t>
            </a:r>
            <a:r>
              <a:rPr lang="en-US" sz="2000" dirty="0"/>
              <a:t> </a:t>
            </a:r>
            <a:r>
              <a:rPr lang="en-US" sz="2000" dirty="0" err="1"/>
              <a:t>verilen</a:t>
            </a:r>
            <a:r>
              <a:rPr lang="en-US" sz="2000" dirty="0"/>
              <a:t> </a:t>
            </a:r>
            <a:r>
              <a:rPr lang="en-US" sz="2000" dirty="0" err="1"/>
              <a:t>bir</a:t>
            </a:r>
            <a:r>
              <a:rPr lang="en-US" sz="2000" dirty="0"/>
              <a:t> RISC-V </a:t>
            </a:r>
            <a:r>
              <a:rPr lang="en-US" sz="2000" dirty="0" err="1"/>
              <a:t>işlemcisinin</a:t>
            </a:r>
            <a:r>
              <a:rPr lang="en-US" sz="2000" dirty="0"/>
              <a:t> ALU </a:t>
            </a:r>
            <a:r>
              <a:rPr lang="en-US" sz="2000" dirty="0" err="1"/>
              <a:t>ve</a:t>
            </a:r>
            <a:r>
              <a:rPr lang="en-US" sz="2000" dirty="0"/>
              <a:t> instruction decoder </a:t>
            </a:r>
            <a:r>
              <a:rPr lang="en-US" sz="2000" dirty="0" err="1"/>
              <a:t>bloklarının</a:t>
            </a:r>
            <a:r>
              <a:rPr lang="en-US" sz="2000" b="1" dirty="0"/>
              <a:t> </a:t>
            </a:r>
            <a:r>
              <a:rPr lang="tr-TR" sz="2000" dirty="0"/>
              <a:t>tasarımını </a:t>
            </a:r>
            <a:r>
              <a:rPr lang="tr-TR" sz="2000" dirty="0" err="1"/>
              <a:t>SystemVerilog</a:t>
            </a:r>
            <a:r>
              <a:rPr lang="tr-TR" sz="2000" dirty="0"/>
              <a:t> dili ile kodlamak ve doğrulama çalışmalarını yapmak. Projede </a:t>
            </a:r>
            <a:r>
              <a:rPr lang="tr-TR" sz="2000" dirty="0" err="1"/>
              <a:t>decoder</a:t>
            </a:r>
            <a:r>
              <a:rPr lang="tr-TR" sz="2000" dirty="0"/>
              <a:t> modülünde 32 bitlik girişi parçalayıp; </a:t>
            </a:r>
            <a:r>
              <a:rPr lang="tr-TR" sz="2000" dirty="0" err="1"/>
              <a:t>Alu</a:t>
            </a:r>
            <a:r>
              <a:rPr lang="tr-TR" sz="2000" dirty="0"/>
              <a:t> modülünde de istenen aritmetik işlemler yapılacaktır. </a:t>
            </a:r>
          </a:p>
          <a:p>
            <a:endParaRPr lang="tr-TR" sz="2000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>
          <a:xfrm>
            <a:off x="432000" y="850744"/>
            <a:ext cx="11340000" cy="432000"/>
          </a:xfrm>
        </p:spPr>
        <p:txBody>
          <a:bodyPr/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Giriş 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tr-TR" smtClean="0">
                <a:solidFill>
                  <a:schemeClr val="bg1"/>
                </a:solidFill>
              </a:rPr>
              <a:pPr rtl="0"/>
              <a:t>3</a:t>
            </a:fld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8554341" y="6120000"/>
            <a:ext cx="2734654" cy="543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9065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156369" y="1439934"/>
            <a:ext cx="11340000" cy="4680000"/>
          </a:xfrm>
        </p:spPr>
        <p:txBody>
          <a:bodyPr/>
          <a:lstStyle/>
          <a:p>
            <a:r>
              <a:rPr lang="tr-TR" dirty="0" err="1"/>
              <a:t>Risc</a:t>
            </a:r>
            <a:r>
              <a:rPr lang="tr-TR" dirty="0"/>
              <a:t>-v, Harvard mimarisi ile geliştirildi. Bu mimarinin avantajı; iki adet bellek bulunmaktadır. Bir tanesinde işlemci hangi komutları destekliyorsa o komutları (</a:t>
            </a:r>
            <a:r>
              <a:rPr lang="tr-TR" dirty="0" err="1"/>
              <a:t>and</a:t>
            </a:r>
            <a:r>
              <a:rPr lang="tr-TR" dirty="0"/>
              <a:t>, </a:t>
            </a:r>
            <a:r>
              <a:rPr lang="tr-TR" dirty="0" err="1"/>
              <a:t>or</a:t>
            </a:r>
            <a:r>
              <a:rPr lang="tr-TR" dirty="0"/>
              <a:t>…) tutar; bir diğerinde ise dataları (sayıları </a:t>
            </a:r>
            <a:r>
              <a:rPr lang="tr-TR" dirty="0" err="1"/>
              <a:t>vb</a:t>
            </a:r>
            <a:r>
              <a:rPr lang="tr-TR" dirty="0"/>
              <a:t>) tutar. Bu sayede aynı anda iki farklı belleğe erişebiliyoruz. Paralel çalışması, daha hızlı çalışmasını sağlar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r>
              <a:rPr lang="tr-TR" dirty="0" err="1"/>
              <a:t>Risc</a:t>
            </a:r>
            <a:r>
              <a:rPr lang="tr-TR" dirty="0"/>
              <a:t>-v belleklerinde 32 bitlik data in girişi ve 32 bitlik data </a:t>
            </a:r>
            <a:r>
              <a:rPr lang="tr-TR" dirty="0" err="1"/>
              <a:t>out</a:t>
            </a:r>
            <a:r>
              <a:rPr lang="tr-TR" dirty="0"/>
              <a:t> çıkışları vardır. Memory kontrol ve </a:t>
            </a:r>
            <a:r>
              <a:rPr lang="tr-TR" dirty="0" err="1"/>
              <a:t>enable</a:t>
            </a:r>
            <a:r>
              <a:rPr lang="tr-TR" dirty="0"/>
              <a:t> isimli 2 girişi daha var. Çalışma mekanizması; belleğe </a:t>
            </a:r>
            <a:r>
              <a:rPr lang="tr-TR" dirty="0" err="1"/>
              <a:t>memory</a:t>
            </a:r>
            <a:r>
              <a:rPr lang="tr-TR" dirty="0"/>
              <a:t> kontrol portundan verilen girişe göre bellek ya bir şeyler yazar ya da bir şeyler okur. Bir komut/ </a:t>
            </a:r>
            <a:r>
              <a:rPr lang="tr-TR" dirty="0" err="1"/>
              <a:t>instruction</a:t>
            </a:r>
            <a:r>
              <a:rPr lang="tr-TR" dirty="0"/>
              <a:t> bu sırayla çalışır:</a:t>
            </a:r>
          </a:p>
          <a:p>
            <a:pPr lvl="1"/>
            <a:r>
              <a:rPr lang="tr-TR" sz="1800" dirty="0" err="1"/>
              <a:t>Fetch</a:t>
            </a:r>
            <a:r>
              <a:rPr lang="tr-TR" sz="1800" dirty="0"/>
              <a:t>: </a:t>
            </a:r>
            <a:r>
              <a:rPr lang="tr-TR" sz="1800" dirty="0" err="1"/>
              <a:t>Instruction’ı</a:t>
            </a:r>
            <a:r>
              <a:rPr lang="tr-TR" sz="1800" dirty="0"/>
              <a:t> bellekten yakalar.</a:t>
            </a:r>
          </a:p>
          <a:p>
            <a:pPr lvl="1"/>
            <a:r>
              <a:rPr lang="tr-TR" sz="1800" dirty="0" err="1"/>
              <a:t>Decode</a:t>
            </a:r>
            <a:r>
              <a:rPr lang="tr-TR" sz="1800" dirty="0"/>
              <a:t>: </a:t>
            </a:r>
            <a:r>
              <a:rPr lang="tr-TR" sz="1800" dirty="0" err="1"/>
              <a:t>Instruction’nın</a:t>
            </a:r>
            <a:r>
              <a:rPr lang="tr-TR" sz="1800" dirty="0"/>
              <a:t> çözülmesi/ işlemin ne olduğuna karar verir.</a:t>
            </a:r>
          </a:p>
          <a:p>
            <a:pPr lvl="1"/>
            <a:r>
              <a:rPr lang="tr-TR" sz="1800" dirty="0" err="1"/>
              <a:t>Execute</a:t>
            </a:r>
            <a:r>
              <a:rPr lang="tr-TR" sz="1800" dirty="0"/>
              <a:t>: İstenilen görevin yapılması.</a:t>
            </a:r>
          </a:p>
          <a:p>
            <a:pPr lvl="1"/>
            <a:r>
              <a:rPr lang="tr-TR" sz="1800" dirty="0"/>
              <a:t>Memory </a:t>
            </a:r>
            <a:r>
              <a:rPr lang="tr-TR" sz="1800" dirty="0" err="1"/>
              <a:t>Acces</a:t>
            </a:r>
            <a:r>
              <a:rPr lang="tr-TR" sz="1800" dirty="0"/>
              <a:t>: Belleğe erişim yapılır. Bilgi yazılacaksa yazılır.</a:t>
            </a:r>
          </a:p>
          <a:p>
            <a:pPr lvl="1"/>
            <a:r>
              <a:rPr lang="tr-TR" sz="1800" dirty="0"/>
              <a:t>Write </a:t>
            </a:r>
            <a:r>
              <a:rPr lang="tr-TR" sz="1800" dirty="0" err="1"/>
              <a:t>Back</a:t>
            </a:r>
            <a:r>
              <a:rPr lang="tr-TR" sz="1800" dirty="0"/>
              <a:t>: Saklayıcıların değeri güncellenecekse onlar ve PC değeri güncellenir.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 Mimarisi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tr-TR" smtClean="0">
                <a:solidFill>
                  <a:schemeClr val="bg1"/>
                </a:solidFill>
              </a:rPr>
              <a:pPr rtl="0"/>
              <a:t>4</a:t>
            </a:fld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8554341" y="6120000"/>
            <a:ext cx="2734654" cy="543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4781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32000" y="1102407"/>
            <a:ext cx="6709584" cy="5561258"/>
          </a:xfrm>
        </p:spPr>
        <p:txBody>
          <a:bodyPr/>
          <a:lstStyle/>
          <a:p>
            <a:r>
              <a:rPr lang="tr-TR" sz="1750" dirty="0"/>
              <a:t>Genel olarak işlemciye göz atacak olursak;</a:t>
            </a:r>
          </a:p>
          <a:p>
            <a:r>
              <a:rPr lang="tr-TR" sz="1750" dirty="0"/>
              <a:t>Tepe modülümüz “</a:t>
            </a:r>
            <a:r>
              <a:rPr lang="tr-TR" sz="1750" dirty="0" err="1"/>
              <a:t>riscv_core”da</a:t>
            </a:r>
            <a:r>
              <a:rPr lang="tr-TR" sz="1750" dirty="0"/>
              <a:t>, </a:t>
            </a:r>
            <a:r>
              <a:rPr lang="tr-TR" sz="1750" dirty="0" err="1"/>
              <a:t>clk</a:t>
            </a:r>
            <a:r>
              <a:rPr lang="tr-TR" sz="1750" dirty="0"/>
              <a:t> ve </a:t>
            </a:r>
            <a:r>
              <a:rPr lang="tr-TR" sz="1750" dirty="0" err="1"/>
              <a:t>reset</a:t>
            </a:r>
            <a:r>
              <a:rPr lang="tr-TR" sz="1750" dirty="0"/>
              <a:t> girişleri var. Tasarımını yaptığımız bir işlemci olduğu için, işlemci komutlarını RAM üzerinden alıp </a:t>
            </a:r>
            <a:r>
              <a:rPr lang="tr-TR" sz="1750" dirty="0" err="1"/>
              <a:t>RAM’e</a:t>
            </a:r>
            <a:r>
              <a:rPr lang="tr-TR" sz="1750" dirty="0"/>
              <a:t> geri yazıyor. </a:t>
            </a:r>
            <a:endParaRPr lang="tr-TR" sz="1750" dirty="0" smtClean="0"/>
          </a:p>
          <a:p>
            <a:r>
              <a:rPr lang="tr-TR" sz="1750" dirty="0" err="1" smtClean="0"/>
              <a:t>bus_byte_enable</a:t>
            </a:r>
            <a:r>
              <a:rPr lang="tr-TR" sz="1750" dirty="0" smtClean="0"/>
              <a:t>: </a:t>
            </a:r>
            <a:r>
              <a:rPr lang="tr-TR" sz="1750" dirty="0"/>
              <a:t>32 bitlik sayının hangi </a:t>
            </a:r>
            <a:r>
              <a:rPr lang="tr-TR" sz="1750" dirty="0" err="1"/>
              <a:t>bytelarının</a:t>
            </a:r>
            <a:r>
              <a:rPr lang="tr-TR" sz="1750" dirty="0"/>
              <a:t> yazılacağını, hangilerinin yazılmayacağına karar </a:t>
            </a:r>
            <a:r>
              <a:rPr lang="tr-TR" sz="1750" dirty="0" smtClean="0"/>
              <a:t>veriyoruz.</a:t>
            </a:r>
          </a:p>
          <a:p>
            <a:r>
              <a:rPr lang="tr-TR" sz="1750" dirty="0" err="1" smtClean="0"/>
              <a:t>bus_read_enable</a:t>
            </a:r>
            <a:r>
              <a:rPr lang="tr-TR" sz="1750" dirty="0" smtClean="0"/>
              <a:t>:</a:t>
            </a:r>
            <a:r>
              <a:rPr lang="tr-TR" sz="1750" dirty="0"/>
              <a:t> </a:t>
            </a:r>
            <a:r>
              <a:rPr lang="tr-TR" sz="1750" dirty="0" smtClean="0"/>
              <a:t>Adresten </a:t>
            </a:r>
            <a:r>
              <a:rPr lang="tr-TR" sz="1750" dirty="0"/>
              <a:t>bir şey okumak istediğimiz zaman </a:t>
            </a:r>
            <a:r>
              <a:rPr lang="tr-TR" sz="1750" dirty="0" smtClean="0"/>
              <a:t>kullanılır.</a:t>
            </a:r>
          </a:p>
          <a:p>
            <a:r>
              <a:rPr lang="tr-TR" sz="1750" dirty="0" err="1" smtClean="0"/>
              <a:t>bus_write_enable</a:t>
            </a:r>
            <a:r>
              <a:rPr lang="tr-TR" sz="1750" dirty="0" smtClean="0"/>
              <a:t>: </a:t>
            </a:r>
            <a:r>
              <a:rPr lang="tr-TR" sz="1750" dirty="0"/>
              <a:t>Yazmak istediğimiz zaman </a:t>
            </a:r>
            <a:r>
              <a:rPr lang="tr-TR" sz="1750" dirty="0" smtClean="0"/>
              <a:t>kullanılır.</a:t>
            </a:r>
          </a:p>
          <a:p>
            <a:r>
              <a:rPr lang="tr-TR" sz="1750" dirty="0" err="1" smtClean="0"/>
              <a:t>bus_byte_enable</a:t>
            </a:r>
            <a:r>
              <a:rPr lang="tr-TR" sz="1750" dirty="0" smtClean="0"/>
              <a:t>: Hangi </a:t>
            </a:r>
            <a:r>
              <a:rPr lang="tr-TR" sz="1750" dirty="0" err="1"/>
              <a:t>byte’lara</a:t>
            </a:r>
            <a:r>
              <a:rPr lang="tr-TR" sz="1750" dirty="0"/>
              <a:t> yazmak istiyorsak onu aktif </a:t>
            </a:r>
            <a:r>
              <a:rPr lang="tr-TR" sz="1750" dirty="0" smtClean="0"/>
              <a:t>ediyoruz.</a:t>
            </a:r>
          </a:p>
          <a:p>
            <a:r>
              <a:rPr lang="tr-TR" sz="1750" dirty="0" err="1" smtClean="0"/>
              <a:t>bus_write_data</a:t>
            </a:r>
            <a:r>
              <a:rPr lang="tr-TR" sz="1750" dirty="0" smtClean="0"/>
              <a:t>: O </a:t>
            </a:r>
            <a:r>
              <a:rPr lang="tr-TR" sz="1750" dirty="0"/>
              <a:t>esnada hangi içerik yazılacaksa </a:t>
            </a:r>
            <a:r>
              <a:rPr lang="tr-TR" sz="1750" dirty="0" err="1"/>
              <a:t>RAM’e</a:t>
            </a:r>
            <a:r>
              <a:rPr lang="tr-TR" sz="1750" dirty="0"/>
              <a:t> onları verdiğimiz bir </a:t>
            </a:r>
            <a:r>
              <a:rPr lang="tr-TR" sz="1750" dirty="0" smtClean="0"/>
              <a:t>port.</a:t>
            </a:r>
          </a:p>
          <a:p>
            <a:r>
              <a:rPr lang="tr-TR" sz="1750" dirty="0" err="1" smtClean="0"/>
              <a:t>Testbench</a:t>
            </a:r>
            <a:r>
              <a:rPr lang="tr-TR" sz="1750" dirty="0" smtClean="0"/>
              <a:t> </a:t>
            </a:r>
            <a:r>
              <a:rPr lang="tr-TR" sz="1750" dirty="0"/>
              <a:t>için kullanılan, “</a:t>
            </a:r>
            <a:r>
              <a:rPr lang="tr-TR" sz="1750" dirty="0" err="1"/>
              <a:t>inst</a:t>
            </a:r>
            <a:r>
              <a:rPr lang="tr-TR" sz="1750" dirty="0"/>
              <a:t>” girişi ile şu an işlemcinin hangi komutu işlediği; “</a:t>
            </a:r>
            <a:r>
              <a:rPr lang="tr-TR" sz="1750" dirty="0" err="1"/>
              <a:t>pc</a:t>
            </a:r>
            <a:r>
              <a:rPr lang="tr-TR" sz="1750" dirty="0"/>
              <a:t>” çıkışı ile program </a:t>
            </a:r>
            <a:r>
              <a:rPr lang="tr-TR" sz="1750" dirty="0" err="1"/>
              <a:t>counterın’ın</a:t>
            </a:r>
            <a:r>
              <a:rPr lang="tr-TR" sz="1750" dirty="0"/>
              <a:t> hangi numaralı komutu işlediği gösterilir. </a:t>
            </a:r>
          </a:p>
          <a:p>
            <a:endParaRPr lang="tr-TR" sz="1750" dirty="0"/>
          </a:p>
          <a:p>
            <a:endParaRPr lang="tr-TR" sz="1750" dirty="0"/>
          </a:p>
          <a:p>
            <a:endParaRPr lang="tr-TR" sz="1750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 Mimarisi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tr-TR" smtClean="0">
                <a:solidFill>
                  <a:schemeClr val="bg1"/>
                </a:solidFill>
              </a:rPr>
              <a:pPr rtl="0"/>
              <a:t>5</a:t>
            </a:fld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8554341" y="6120000"/>
            <a:ext cx="2734654" cy="543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584" y="1427944"/>
            <a:ext cx="4354785" cy="372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73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32000" y="1717705"/>
            <a:ext cx="10523708" cy="4114295"/>
          </a:xfrm>
        </p:spPr>
        <p:txBody>
          <a:bodyPr/>
          <a:lstStyle/>
          <a:p>
            <a:r>
              <a:rPr lang="tr-TR" dirty="0" err="1"/>
              <a:t>Riscv_core</a:t>
            </a:r>
            <a:r>
              <a:rPr lang="tr-TR" dirty="0"/>
              <a:t> t</a:t>
            </a:r>
            <a:r>
              <a:rPr lang="tr-TR" dirty="0" smtClean="0"/>
              <a:t>epe </a:t>
            </a:r>
            <a:r>
              <a:rPr lang="tr-TR" dirty="0"/>
              <a:t>modülünün 3 tane alt modülü var.</a:t>
            </a:r>
          </a:p>
          <a:p>
            <a:pPr lvl="1"/>
            <a:r>
              <a:rPr lang="tr-TR" dirty="0"/>
              <a:t>	1. </a:t>
            </a:r>
            <a:r>
              <a:rPr lang="tr-TR" dirty="0" err="1"/>
              <a:t>data_memory_interface</a:t>
            </a:r>
            <a:r>
              <a:rPr lang="tr-TR" dirty="0"/>
              <a:t>: Bellek işlemlerini yapar. </a:t>
            </a:r>
            <a:endParaRPr lang="tr-TR" dirty="0" smtClean="0"/>
          </a:p>
          <a:p>
            <a:pPr lvl="1"/>
            <a:r>
              <a:rPr lang="tr-TR" dirty="0"/>
              <a:t>	2. </a:t>
            </a:r>
            <a:r>
              <a:rPr lang="tr-TR" dirty="0" err="1"/>
              <a:t>singlecycle_ctlpath</a:t>
            </a:r>
            <a:r>
              <a:rPr lang="tr-TR" dirty="0"/>
              <a:t>: </a:t>
            </a:r>
            <a:r>
              <a:rPr lang="tr-TR" dirty="0" err="1"/>
              <a:t>Alu’nun</a:t>
            </a:r>
            <a:r>
              <a:rPr lang="tr-TR" dirty="0"/>
              <a:t> ve işlemcinin o anda ne yapacağını karar veren ünitedir. </a:t>
            </a:r>
          </a:p>
          <a:p>
            <a:pPr lvl="1"/>
            <a:r>
              <a:rPr lang="tr-TR" dirty="0"/>
              <a:t>	3. </a:t>
            </a:r>
            <a:r>
              <a:rPr lang="tr-TR" dirty="0" err="1"/>
              <a:t>singlecycle_datapath</a:t>
            </a:r>
            <a:r>
              <a:rPr lang="tr-TR" dirty="0"/>
              <a:t>: İçerisinde işlemlerin gerçekten yapıldığı, işlem kabiliyetine sahip olan modülleri barındıran </a:t>
            </a:r>
            <a:r>
              <a:rPr lang="tr-TR" dirty="0" smtClean="0"/>
              <a:t>ünite.</a:t>
            </a:r>
            <a:endParaRPr lang="tr-TR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 Mimarisi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tr-TR" smtClean="0">
                <a:solidFill>
                  <a:schemeClr val="bg1"/>
                </a:solidFill>
              </a:rPr>
              <a:pPr rtl="0"/>
              <a:t>6</a:t>
            </a:fld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8554341" y="6120000"/>
            <a:ext cx="2734654" cy="543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7" name="Resim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104" y="3615914"/>
            <a:ext cx="5717137" cy="134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3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84" y="1152000"/>
            <a:ext cx="3260452" cy="1651397"/>
          </a:xfrm>
          <a:prstGeom prst="rect">
            <a:avLst/>
          </a:prstGeom>
        </p:spPr>
      </p:pic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32000" y="1152000"/>
            <a:ext cx="6011529" cy="4680000"/>
          </a:xfrm>
        </p:spPr>
        <p:txBody>
          <a:bodyPr/>
          <a:lstStyle/>
          <a:p>
            <a:r>
              <a:rPr lang="tr-TR" sz="1600" dirty="0" err="1" smtClean="0"/>
              <a:t>singlecycle_datapath’in</a:t>
            </a:r>
            <a:r>
              <a:rPr lang="tr-TR" sz="1600" dirty="0" smtClean="0"/>
              <a:t> </a:t>
            </a:r>
            <a:r>
              <a:rPr lang="tr-TR" sz="1600" dirty="0"/>
              <a:t>alt modülü ve </a:t>
            </a:r>
            <a:r>
              <a:rPr lang="tr-TR" sz="1600" dirty="0" smtClean="0"/>
              <a:t>tamamlamamız </a:t>
            </a:r>
            <a:r>
              <a:rPr lang="tr-TR" sz="1600" dirty="0"/>
              <a:t>istenen modüller “</a:t>
            </a:r>
            <a:r>
              <a:rPr lang="tr-TR" sz="1600" dirty="0" err="1"/>
              <a:t>alu</a:t>
            </a:r>
            <a:r>
              <a:rPr lang="tr-TR" sz="1600" dirty="0"/>
              <a:t>” ve “</a:t>
            </a:r>
            <a:r>
              <a:rPr lang="tr-TR" sz="1600" dirty="0" err="1"/>
              <a:t>instruction_decoder</a:t>
            </a:r>
            <a:r>
              <a:rPr lang="tr-TR" sz="1600" dirty="0"/>
              <a:t>” idi.</a:t>
            </a:r>
          </a:p>
          <a:p>
            <a:r>
              <a:rPr lang="tr-TR" sz="1600" dirty="0" err="1"/>
              <a:t>Decoder</a:t>
            </a:r>
            <a:r>
              <a:rPr lang="tr-TR" sz="1600" dirty="0"/>
              <a:t>, </a:t>
            </a:r>
            <a:r>
              <a:rPr lang="tr-TR" sz="1600" dirty="0" err="1"/>
              <a:t>RAM’den</a:t>
            </a:r>
            <a:r>
              <a:rPr lang="tr-TR" sz="1600" dirty="0"/>
              <a:t> çekilen </a:t>
            </a:r>
            <a:r>
              <a:rPr lang="tr-TR" sz="1600" dirty="0" err="1"/>
              <a:t>instructionı</a:t>
            </a:r>
            <a:r>
              <a:rPr lang="tr-TR" sz="1600" dirty="0"/>
              <a:t> parçalayıp ne iş yapılacağını modülün geri kalanlarına söyler. Bu bilgi olmadan </a:t>
            </a:r>
            <a:r>
              <a:rPr lang="tr-TR" sz="1600" dirty="0" err="1"/>
              <a:t>Alu’ya</a:t>
            </a:r>
            <a:r>
              <a:rPr lang="tr-TR" sz="1600" dirty="0"/>
              <a:t> bir bilgi transfer edilmeyeceği için  önce </a:t>
            </a:r>
            <a:r>
              <a:rPr lang="tr-TR" sz="1600" dirty="0" err="1"/>
              <a:t>instruction_decoder</a:t>
            </a:r>
            <a:r>
              <a:rPr lang="tr-TR" sz="1600" dirty="0"/>
              <a:t> tasarımına başladık.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Kullanılan Yazılım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tr-TR" smtClean="0">
                <a:solidFill>
                  <a:schemeClr val="bg1"/>
                </a:solidFill>
              </a:rPr>
              <a:pPr rtl="0"/>
              <a:t>7</a:t>
            </a:fld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8554341" y="6120000"/>
            <a:ext cx="2734654" cy="543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Metin kutusu 6"/>
          <p:cNvSpPr txBox="1"/>
          <p:nvPr/>
        </p:nvSpPr>
        <p:spPr>
          <a:xfrm>
            <a:off x="429565" y="3030622"/>
            <a:ext cx="11066804" cy="10884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32 bitlik komut girişinin,  komutun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parse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edilmiş hali çıkar. Buna göre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instruction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sinyalini parçalayarak ilgili sinyallerin üzerlerine atama yapılmıştır. 6 farklı çıkış bulunmaktadır. İlk 7 bit; operasyon kodudur ve ne işlem yapılacağı bilgisini taşır. 3 bitlik function3 ve 7 bitlik function7 aritmetik işlemin ne olduğu bilgisini taşır. 5’er bitlik Rs1 ve Rs2 saklayıcılarında gelen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inputlarla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işlemler yapılmak ve sonuç 5 bitlik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Rd’nin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içine yazılmak üzere bölümlere ayrılır</a:t>
            </a:r>
          </a:p>
        </p:txBody>
      </p:sp>
      <p:pic>
        <p:nvPicPr>
          <p:cNvPr id="8" name="Resim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84" y="4119073"/>
            <a:ext cx="3046806" cy="1131209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429565" y="4119073"/>
            <a:ext cx="5774682" cy="11312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600" dirty="0" err="1"/>
              <a:t>Outputları</a:t>
            </a:r>
            <a:r>
              <a:rPr lang="tr-TR" sz="1600" dirty="0"/>
              <a:t> direkt olarak </a:t>
            </a:r>
            <a:r>
              <a:rPr lang="tr-TR" sz="1600" dirty="0" err="1"/>
              <a:t>always_comb</a:t>
            </a:r>
            <a:r>
              <a:rPr lang="tr-TR" sz="1600" dirty="0"/>
              <a:t> bloğunda kullanamadığımız için aynı bit genişliğine sahip geçici değer tutan </a:t>
            </a:r>
            <a:r>
              <a:rPr lang="tr-TR" sz="1600" dirty="0" err="1"/>
              <a:t>logicler</a:t>
            </a:r>
            <a:r>
              <a:rPr lang="tr-TR" sz="1600" dirty="0"/>
              <a:t> tanımladık.</a:t>
            </a:r>
            <a:endParaRPr lang="tr-T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Metin kutusu 9"/>
          <p:cNvSpPr txBox="1"/>
          <p:nvPr/>
        </p:nvSpPr>
        <p:spPr>
          <a:xfrm>
            <a:off x="429565" y="5463583"/>
            <a:ext cx="5774682" cy="10682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tr-TR" sz="1600" dirty="0"/>
              <a:t>Tasarımın bu modülünde </a:t>
            </a:r>
            <a:r>
              <a:rPr lang="tr-TR" sz="1600" dirty="0" err="1"/>
              <a:t>clk</a:t>
            </a:r>
            <a:r>
              <a:rPr lang="tr-TR" sz="1600" dirty="0"/>
              <a:t> almadığı için </a:t>
            </a:r>
            <a:r>
              <a:rPr lang="tr-TR" sz="1600" dirty="0" err="1"/>
              <a:t>kombinasyonel</a:t>
            </a:r>
            <a:r>
              <a:rPr lang="tr-TR" sz="1600" dirty="0"/>
              <a:t> devre şeklinde tasarlanmıştır.  Bu bloğun içinde 32 bitlik komutu </a:t>
            </a:r>
            <a:r>
              <a:rPr lang="tr-TR" sz="1600" dirty="0" err="1"/>
              <a:t>logiclere</a:t>
            </a:r>
            <a:r>
              <a:rPr lang="tr-TR" sz="1600" dirty="0"/>
              <a:t> dağıttık.</a:t>
            </a:r>
            <a:endParaRPr lang="tr-T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Resim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84" y="5329083"/>
            <a:ext cx="3407496" cy="13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79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Kullanılan Yazılım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tr-TR" smtClean="0">
                <a:solidFill>
                  <a:schemeClr val="bg1"/>
                </a:solidFill>
              </a:rPr>
              <a:pPr rtl="0"/>
              <a:t>8</a:t>
            </a:fld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8554341" y="6120000"/>
            <a:ext cx="2734654" cy="543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2" name="İçerik Yer Tutucusu 11"/>
          <p:cNvSpPr>
            <a:spLocks noGrp="1"/>
          </p:cNvSpPr>
          <p:nvPr>
            <p:ph idx="1"/>
          </p:nvPr>
        </p:nvSpPr>
        <p:spPr>
          <a:xfrm>
            <a:off x="432000" y="1152000"/>
            <a:ext cx="4823664" cy="5003190"/>
          </a:xfrm>
        </p:spPr>
        <p:txBody>
          <a:bodyPr/>
          <a:lstStyle/>
          <a:p>
            <a:r>
              <a:rPr lang="tr-TR" sz="1600" dirty="0"/>
              <a:t>Bu bloğun dışında da üzerine geçici atama yaptığımız </a:t>
            </a:r>
            <a:r>
              <a:rPr lang="tr-TR" sz="1600" dirty="0" err="1"/>
              <a:t>logicleri</a:t>
            </a:r>
            <a:r>
              <a:rPr lang="tr-TR" sz="1600" dirty="0"/>
              <a:t> çıkış sinyallerimize yeniden atamasını gerçekleştirdik.</a:t>
            </a:r>
          </a:p>
          <a:p>
            <a:endParaRPr lang="tr-TR" sz="1600" dirty="0"/>
          </a:p>
          <a:p>
            <a:r>
              <a:rPr lang="tr-TR" sz="1600" dirty="0"/>
              <a:t>32 bitlik komut parçalandıktan sonra işlem ve sayı bilgisi </a:t>
            </a:r>
            <a:r>
              <a:rPr lang="tr-TR" sz="1600" dirty="0" err="1"/>
              <a:t>ALU’ya</a:t>
            </a:r>
            <a:r>
              <a:rPr lang="tr-TR" sz="1600" dirty="0"/>
              <a:t> gelir.</a:t>
            </a:r>
          </a:p>
          <a:p>
            <a:pPr marL="0" indent="0">
              <a:buNone/>
            </a:pPr>
            <a:endParaRPr lang="tr-TR" sz="1600" dirty="0"/>
          </a:p>
          <a:p>
            <a:endParaRPr lang="tr-TR" sz="1600" dirty="0"/>
          </a:p>
          <a:p>
            <a:endParaRPr lang="tr-TR" sz="1600" dirty="0"/>
          </a:p>
          <a:p>
            <a:endParaRPr lang="tr-TR" sz="1600" dirty="0"/>
          </a:p>
          <a:p>
            <a:endParaRPr lang="tr-TR" sz="1600" dirty="0"/>
          </a:p>
          <a:p>
            <a:r>
              <a:rPr lang="tr-TR" sz="1600" dirty="0"/>
              <a:t>“</a:t>
            </a:r>
            <a:r>
              <a:rPr lang="tr-TR" sz="1600" dirty="0" err="1"/>
              <a:t>result_equal_zero</a:t>
            </a:r>
            <a:r>
              <a:rPr lang="tr-TR" sz="1600" dirty="0"/>
              <a:t>” </a:t>
            </a:r>
            <a:r>
              <a:rPr lang="tr-TR" sz="1600" dirty="0" err="1"/>
              <a:t>logic</a:t>
            </a:r>
            <a:r>
              <a:rPr lang="tr-TR" sz="1600" dirty="0"/>
              <a:t> olarak tanımlanmadığı için </a:t>
            </a:r>
            <a:r>
              <a:rPr lang="tr-TR" sz="1600" dirty="0" err="1"/>
              <a:t>always_comb</a:t>
            </a:r>
            <a:r>
              <a:rPr lang="tr-TR" sz="1600" dirty="0"/>
              <a:t> bloğunda kullanmıyoruz. Bu yüzden </a:t>
            </a:r>
            <a:r>
              <a:rPr lang="tr-TR" sz="1600" dirty="0" err="1"/>
              <a:t>always_comb</a:t>
            </a:r>
            <a:r>
              <a:rPr lang="tr-TR" sz="1600" dirty="0"/>
              <a:t> bloğu bittikten sonra “</a:t>
            </a:r>
            <a:r>
              <a:rPr lang="tr-TR" sz="1600" dirty="0" err="1"/>
              <a:t>result_equal_zero</a:t>
            </a:r>
            <a:r>
              <a:rPr lang="tr-TR" sz="1600" dirty="0"/>
              <a:t>” üzerine </a:t>
            </a:r>
            <a:r>
              <a:rPr lang="tr-TR" sz="1600" dirty="0" err="1"/>
              <a:t>assign</a:t>
            </a:r>
            <a:r>
              <a:rPr lang="tr-TR" sz="1600" dirty="0"/>
              <a:t> edebilmek ve bu bloğun içerinde kullanabilmek adına REZ isimli bir </a:t>
            </a:r>
            <a:r>
              <a:rPr lang="tr-TR" sz="1600" dirty="0" err="1"/>
              <a:t>logic</a:t>
            </a:r>
            <a:r>
              <a:rPr lang="tr-TR" sz="1600" dirty="0"/>
              <a:t> tanımladık. Bu şekilde bloğun içerisinde değer güncellenebilecek.</a:t>
            </a:r>
          </a:p>
          <a:p>
            <a:pPr marL="0" indent="0">
              <a:buNone/>
            </a:pPr>
            <a:endParaRPr lang="tr-TR" sz="1600" dirty="0"/>
          </a:p>
        </p:txBody>
      </p:sp>
      <p:pic>
        <p:nvPicPr>
          <p:cNvPr id="13" name="Resim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64" y="966660"/>
            <a:ext cx="3227178" cy="1037869"/>
          </a:xfrm>
          <a:prstGeom prst="rect">
            <a:avLst/>
          </a:prstGeom>
        </p:spPr>
      </p:pic>
      <p:pic>
        <p:nvPicPr>
          <p:cNvPr id="14" name="Resim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64" y="2189869"/>
            <a:ext cx="3200400" cy="977900"/>
          </a:xfrm>
          <a:prstGeom prst="rect">
            <a:avLst/>
          </a:prstGeom>
        </p:spPr>
      </p:pic>
      <p:sp>
        <p:nvSpPr>
          <p:cNvPr id="16" name="Metin kutusu 15"/>
          <p:cNvSpPr txBox="1"/>
          <p:nvPr/>
        </p:nvSpPr>
        <p:spPr>
          <a:xfrm>
            <a:off x="432000" y="3353109"/>
            <a:ext cx="11421621" cy="14613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alu_function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alu’nun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 esnada ne yapacağını söylediği girdi gelir yani hangi işi yapacağımızı buradan öğreniriz. İşlem yapılacak 32 bitlik 2 tane sayı 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operand_a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ve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operand_b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gelir. “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result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  Yaptığımız işleme göre sonucu 32 bitlik olarak çıkartır. “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result_equal_zero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result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0 ise 1 çıkar eğer </a:t>
            </a:r>
            <a:r>
              <a:rPr lang="tr-T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result</a:t>
            </a:r>
            <a:r>
              <a:rPr lang="tr-T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0 değilse 0 çıkar.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endParaRPr lang="tr-T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Resim 1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64" y="5190241"/>
            <a:ext cx="3111934" cy="2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30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Kullanılan Yazılım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tr-TR" smtClean="0">
                <a:solidFill>
                  <a:schemeClr val="bg1"/>
                </a:solidFill>
              </a:rPr>
              <a:pPr rtl="0"/>
              <a:t>9</a:t>
            </a:fld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8554341" y="6120000"/>
            <a:ext cx="2734654" cy="543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İçerik Yer Tutucusu 1"/>
          <p:cNvSpPr>
            <a:spLocks noGrp="1"/>
          </p:cNvSpPr>
          <p:nvPr>
            <p:ph idx="1"/>
          </p:nvPr>
        </p:nvSpPr>
        <p:spPr>
          <a:xfrm>
            <a:off x="432000" y="1152000"/>
            <a:ext cx="10933907" cy="4680000"/>
          </a:xfrm>
        </p:spPr>
        <p:txBody>
          <a:bodyPr/>
          <a:lstStyle/>
          <a:p>
            <a:r>
              <a:rPr lang="tr-TR" dirty="0"/>
              <a:t>Tasarımın bu modülünde </a:t>
            </a:r>
            <a:r>
              <a:rPr lang="tr-TR" dirty="0" err="1"/>
              <a:t>clk</a:t>
            </a:r>
            <a:r>
              <a:rPr lang="tr-TR" dirty="0"/>
              <a:t> almadığı için </a:t>
            </a:r>
            <a:r>
              <a:rPr lang="tr-TR" dirty="0" err="1"/>
              <a:t>kombinasyonel</a:t>
            </a:r>
            <a:r>
              <a:rPr lang="tr-TR" dirty="0"/>
              <a:t> devre şeklinde tasarlanmıştır. Bloğun içerisinde gelen </a:t>
            </a:r>
            <a:r>
              <a:rPr lang="tr-TR" dirty="0" err="1"/>
              <a:t>alu_function</a:t>
            </a:r>
            <a:r>
              <a:rPr lang="tr-TR" dirty="0"/>
              <a:t> değerine göre hangi aritmetik işlemin yapılacağı seçiliyor. Örneğin 5’b00001 sayısı geldiyse bu toplama işlemini ifade ettiği için </a:t>
            </a:r>
            <a:r>
              <a:rPr lang="tr-TR" dirty="0" err="1"/>
              <a:t>operand</a:t>
            </a:r>
            <a:r>
              <a:rPr lang="tr-TR" dirty="0"/>
              <a:t> a ve b toplanır ve </a:t>
            </a:r>
            <a:r>
              <a:rPr lang="tr-TR" dirty="0" err="1"/>
              <a:t>result</a:t>
            </a:r>
            <a:r>
              <a:rPr lang="tr-TR" dirty="0"/>
              <a:t> değerine atanır. Sonrasında </a:t>
            </a:r>
            <a:r>
              <a:rPr lang="tr-TR" dirty="0" err="1"/>
              <a:t>result</a:t>
            </a:r>
            <a:r>
              <a:rPr lang="tr-TR" dirty="0"/>
              <a:t> değerinin 0 olup olmamasına göre </a:t>
            </a:r>
            <a:r>
              <a:rPr lang="tr-TR" dirty="0" err="1"/>
              <a:t>REZ’e</a:t>
            </a:r>
            <a:r>
              <a:rPr lang="tr-TR" dirty="0"/>
              <a:t> 0 veya 1 değeri atanır.</a:t>
            </a:r>
          </a:p>
          <a:p>
            <a:endParaRPr lang="tr-TR" dirty="0"/>
          </a:p>
        </p:txBody>
      </p:sp>
      <p:pic>
        <p:nvPicPr>
          <p:cNvPr id="8" name="Resim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9" y="2313627"/>
            <a:ext cx="3780411" cy="3504206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160" y="2313627"/>
            <a:ext cx="3969586" cy="3806373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922" y="2313627"/>
            <a:ext cx="3800996" cy="360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8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6912_TF16411175.potx" id="{02680B64-192A-43E9-9140-99DA2EBC3FC6}" vid="{D7BDA2DC-4CCD-4614-8BF4-C8606766EEF5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Yeşil sunum destesi</Template>
  <TotalTime>0</TotalTime>
  <Words>932</Words>
  <Application>Microsoft Office PowerPoint</Application>
  <PresentationFormat>Geniş ekran</PresentationFormat>
  <Paragraphs>103</Paragraphs>
  <Slides>12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Rockwell</vt:lpstr>
      <vt:lpstr>Times New Roman</vt:lpstr>
      <vt:lpstr>Ofis Teması</vt:lpstr>
      <vt:lpstr>RISC-V TABANLI  İŞLEMCİ TASARIMI</vt:lpstr>
      <vt:lpstr>İÇERİK</vt:lpstr>
      <vt:lpstr>Giriş </vt:lpstr>
      <vt:lpstr>Sistem Mimarisi</vt:lpstr>
      <vt:lpstr>Sistem Mimarisi</vt:lpstr>
      <vt:lpstr>Sistem Mimarisi</vt:lpstr>
      <vt:lpstr>Kullanılan Yazılım</vt:lpstr>
      <vt:lpstr>Kullanılan Yazılım</vt:lpstr>
      <vt:lpstr>Kullanılan Yazılım</vt:lpstr>
      <vt:lpstr>Kullanılan Yazılım</vt:lpstr>
      <vt:lpstr>Sonuçlar</vt:lpstr>
      <vt:lpstr>Sonuçlar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2021-05-25T15:21:43Z</dcterms:created>
  <dcterms:modified xsi:type="dcterms:W3CDTF">2021-05-27T17:48:12Z</dcterms:modified>
</cp:coreProperties>
</file>